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wmf" ContentType="image/x-wmf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3"/>
    <p:sldMasterId id="2147483675" r:id="rId4"/>
  </p:sldMasterIdLst>
  <p:notesMasterIdLst>
    <p:notesMasterId r:id="rId14"/>
  </p:notesMasterIdLst>
  <p:sldIdLst>
    <p:sldId id="278" r:id="rId5"/>
    <p:sldId id="400" r:id="rId6"/>
    <p:sldId id="339" r:id="rId7"/>
    <p:sldId id="338" r:id="rId8"/>
    <p:sldId id="341" r:id="rId9"/>
    <p:sldId id="350" r:id="rId10"/>
    <p:sldId id="407" r:id="rId11"/>
    <p:sldId id="352" r:id="rId12"/>
    <p:sldId id="408" r:id="rId13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2B08FC"/>
    <a:srgbClr val="FF1705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-1422" y="-78"/>
      </p:cViewPr>
      <p:guideLst>
        <p:guide orient="horz" pos="2200"/>
        <p:guide pos="29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3EFD42F7-718C-4B98-AAEC-167E6DDD60A7}" type="datetimeFigureOut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12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25" name="Notes Placeholder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 anchorCtr="0"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21B2AA4F-B828-4D7C-AFD3-893933DAFCB4}" type="slidenum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en-US" strike="noStrike" noProof="1" smtClean="0"/>
              <a:t>Click to edit Master subtitle style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en-US" strike="noStrike" noProof="1" smtClean="0"/>
              <a:t>Click to edit Master subtitle style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en-US" strike="noStrike" noProof="1" smtClean="0"/>
              <a:t>Click to edit Master subtitle style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0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4.xml"/><Relationship Id="rId8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4" Type="http://schemas.openxmlformats.org/officeDocument/2006/relationships/theme" Target="../theme/theme3.xml"/><Relationship Id="rId13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5.xml"/><Relationship Id="rId1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2051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3075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15.xml"/><Relationship Id="rId4" Type="http://schemas.openxmlformats.org/officeDocument/2006/relationships/image" Target="../media/image3.GIF"/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hyperlink" Target="Dung.pps" TargetMode="External"/><Relationship Id="rId1" Type="http://schemas.openxmlformats.org/officeDocument/2006/relationships/hyperlink" Target="Sai.pps" TargetMode="Externa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2.vml"/><Relationship Id="rId4" Type="http://schemas.openxmlformats.org/officeDocument/2006/relationships/slideLayout" Target="../slideLayouts/slideLayout13.xml"/><Relationship Id="rId3" Type="http://schemas.openxmlformats.org/officeDocument/2006/relationships/oleObject" Target="../embeddings/oleObject3.bin"/><Relationship Id="rId2" Type="http://schemas.openxmlformats.org/officeDocument/2006/relationships/image" Target="../media/image4.wmf"/><Relationship Id="rId1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5.wmf"/><Relationship Id="rId1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8.bin"/><Relationship Id="rId8" Type="http://schemas.openxmlformats.org/officeDocument/2006/relationships/image" Target="../media/image10.wmf"/><Relationship Id="rId7" Type="http://schemas.openxmlformats.org/officeDocument/2006/relationships/oleObject" Target="../embeddings/oleObject7.bin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png"/><Relationship Id="rId3" Type="http://schemas.openxmlformats.org/officeDocument/2006/relationships/image" Target="../media/image7.wmf"/><Relationship Id="rId2" Type="http://schemas.openxmlformats.org/officeDocument/2006/relationships/oleObject" Target="../embeddings/oleObject5.bin"/><Relationship Id="rId16" Type="http://schemas.openxmlformats.org/officeDocument/2006/relationships/vmlDrawing" Target="../drawings/vmlDrawing4.vml"/><Relationship Id="rId15" Type="http://schemas.openxmlformats.org/officeDocument/2006/relationships/slideLayout" Target="../slideLayouts/slideLayout13.xml"/><Relationship Id="rId14" Type="http://schemas.openxmlformats.org/officeDocument/2006/relationships/image" Target="../media/image13.wmf"/><Relationship Id="rId13" Type="http://schemas.openxmlformats.org/officeDocument/2006/relationships/oleObject" Target="../embeddings/oleObject10.bin"/><Relationship Id="rId12" Type="http://schemas.openxmlformats.org/officeDocument/2006/relationships/image" Target="../media/image12.wmf"/><Relationship Id="rId11" Type="http://schemas.openxmlformats.org/officeDocument/2006/relationships/oleObject" Target="../embeddings/oleObject9.bin"/><Relationship Id="rId10" Type="http://schemas.openxmlformats.org/officeDocument/2006/relationships/image" Target="../media/image11.wmf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9217" name="Object 4"/>
          <p:cNvGraphicFramePr>
            <a:graphicFrameLocks noChangeAspect="1"/>
          </p:cNvGraphicFramePr>
          <p:nvPr/>
        </p:nvGraphicFramePr>
        <p:xfrm>
          <a:off x="1588" y="76200"/>
          <a:ext cx="9142412" cy="685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6950710" imgH="5213350" progId="PowerPoint.Slide.8">
                  <p:embed/>
                </p:oleObj>
              </mc:Choice>
              <mc:Fallback>
                <p:oleObj name="" r:id="rId1" imgW="6950710" imgH="5213350" progId="PowerPoint.Slide.8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588" y="76200"/>
                        <a:ext cx="9142412" cy="68564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18" name="Picture 10" descr="BAR0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96000"/>
            <a:ext cx="9144000" cy="762000"/>
          </a:xfrm>
          <a:prstGeom prst="rect">
            <a:avLst/>
          </a:prstGeom>
          <a:gradFill rotWithShape="1">
            <a:gsLst>
              <a:gs pos="0">
                <a:srgbClr val="FF3300"/>
              </a:gs>
              <a:gs pos="50000">
                <a:srgbClr val="FFFFFF"/>
              </a:gs>
              <a:gs pos="100000">
                <a:srgbClr val="FF3300"/>
              </a:gs>
            </a:gsLst>
            <a:lin ang="5400000" scaled="1"/>
            <a:tileRect/>
          </a:gradFill>
          <a:ln w="9525">
            <a:noFill/>
          </a:ln>
        </p:spPr>
      </p:pic>
      <p:pic>
        <p:nvPicPr>
          <p:cNvPr id="9219" name="Picture 12" descr="blumen-pflanzen111"/>
          <p:cNvPicPr>
            <a:picLocks noChangeAspect="1"/>
          </p:cNvPicPr>
          <p:nvPr/>
        </p:nvPicPr>
        <p:blipFill>
          <a:blip r:embed="rId4">
            <a:lum bright="6000" contrast="6000"/>
          </a:blip>
          <a:stretch>
            <a:fillRect/>
          </a:stretch>
        </p:blipFill>
        <p:spPr>
          <a:xfrm>
            <a:off x="2590800" y="228600"/>
            <a:ext cx="4038600" cy="1447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0" name="Text Box 16"/>
          <p:cNvSpPr txBox="1"/>
          <p:nvPr/>
        </p:nvSpPr>
        <p:spPr>
          <a:xfrm>
            <a:off x="-76200" y="1676400"/>
            <a:ext cx="9144000" cy="316928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>
              <a:spcBef>
                <a:spcPct val="50000"/>
              </a:spcBef>
            </a:pPr>
            <a:r>
              <a:rPr lang="vi-VN" altLang="x-none" sz="40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Tiết</a:t>
            </a:r>
            <a:r>
              <a:rPr lang="en-US" altLang="zh-CN" sz="40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7: </a:t>
            </a:r>
            <a:endParaRPr lang="en-US" altLang="zh-CN" sz="4000" b="1" dirty="0">
              <a:solidFill>
                <a:srgbClr val="0033CC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altLang="zh-CN" sz="40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Bài 4:</a:t>
            </a:r>
            <a:endParaRPr lang="en-US" altLang="zh-CN" sz="4000" b="1" dirty="0">
              <a:solidFill>
                <a:srgbClr val="FF0066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altLang="zh-CN" sz="40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ĐƯỜNG TRUNG BÌNH CỦA HÌNH THANG</a:t>
            </a:r>
            <a:endParaRPr lang="en-US" altLang="zh-CN" sz="4000" b="1" dirty="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Rectangles 56323"/>
          <p:cNvSpPr/>
          <p:nvPr/>
        </p:nvSpPr>
        <p:spPr>
          <a:xfrm>
            <a:off x="328613" y="304800"/>
            <a:ext cx="7986712" cy="609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r>
              <a:rPr lang="en-US" altLang="zh-CN" sz="2400" b="1" err="1">
                <a:solidFill>
                  <a:srgbClr val="A50021"/>
                </a:solidFill>
                <a:latin typeface="Times New Roman" panose="02020603050405020304" pitchFamily="18" charset="0"/>
              </a:rPr>
              <a:t>?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Cho </a:t>
            </a:r>
            <a:r>
              <a:rPr lang="en-US" altLang="zh-CN" sz="2400" b="1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rgbClr val="0000FF"/>
                </a:solidFill>
                <a:latin typeface="Times New Roman" panose="02020603050405020304" pitchFamily="18" charset="0"/>
              </a:rPr>
              <a:t>thang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ABCD (AB//CD) </a:t>
            </a:r>
            <a:r>
              <a:rPr lang="en-US" altLang="zh-CN" sz="2400" b="1" err="1">
                <a:solidFill>
                  <a:srgbClr val="0000FF"/>
                </a:solidFill>
                <a:latin typeface="Times New Roman" panose="02020603050405020304" pitchFamily="18" charset="0"/>
              </a:rPr>
              <a:t>như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rgbClr val="0000FF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  <a:endParaRPr lang="en-US" altLang="zh-CN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6" name="Rectangles 5632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56327" name="Text Box 56326"/>
          <p:cNvSpPr txBox="1"/>
          <p:nvPr/>
        </p:nvSpPr>
        <p:spPr>
          <a:xfrm>
            <a:off x="457200" y="1593850"/>
            <a:ext cx="71532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R="0" defTabSz="9144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None/>
            </a:pPr>
            <a:r>
              <a:rPr kumimoji="0" sz="2400" b="1" kern="1200" cap="none" spc="0" normalizeH="0" baseline="0" noProof="1" err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Câu</a:t>
            </a:r>
            <a:r>
              <a:rPr kumimoji="0" sz="2400" b="1" kern="1200" cap="none" spc="0" normalizeH="0" baseline="0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sz="2400" b="1" kern="1200" cap="none" spc="0" normalizeH="0" baseline="0" noProof="1" err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trả</a:t>
            </a:r>
            <a:r>
              <a:rPr kumimoji="0" sz="2400" b="1" kern="1200" cap="none" spc="0" normalizeH="0" baseline="0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sz="2400" b="1" kern="1200" cap="none" spc="0" normalizeH="0" baseline="0" noProof="1" err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lời</a:t>
            </a:r>
            <a:r>
              <a:rPr kumimoji="0" sz="2400" b="1" kern="1200" cap="none" spc="0" normalizeH="0" baseline="0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sz="2400" b="1" kern="1200" cap="none" spc="0" normalizeH="0" baseline="0" noProof="1" err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đúng</a:t>
            </a:r>
            <a:r>
              <a:rPr kumimoji="0" sz="2400" b="1" kern="1200" cap="none" spc="0" normalizeH="0" baseline="0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sz="2400" b="1" kern="1200" cap="none" spc="0" normalizeH="0" baseline="0" noProof="1" err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với</a:t>
            </a:r>
            <a:r>
              <a:rPr kumimoji="0" sz="2400" b="1" kern="1200" cap="none" spc="0" normalizeH="0" baseline="0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sz="2400" b="1" kern="1200" cap="none" spc="0" normalizeH="0" baseline="0" noProof="1" err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giá</a:t>
            </a:r>
            <a:r>
              <a:rPr kumimoji="0" sz="2400" b="1" kern="1200" cap="none" spc="0" normalizeH="0" baseline="0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sz="2400" b="1" kern="1200" cap="none" spc="0" normalizeH="0" baseline="0" noProof="1" err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trị</a:t>
            </a:r>
            <a:r>
              <a:rPr kumimoji="0" sz="2400" b="1" kern="1200" cap="none" spc="0" normalizeH="0" baseline="0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sz="2400" b="1" kern="1200" cap="none" spc="0" normalizeH="0" baseline="0" noProof="1" err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của</a:t>
            </a:r>
            <a:r>
              <a:rPr kumimoji="0" sz="2400" b="1" kern="1200" cap="none" spc="0" normalizeH="0" baseline="0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 x </a:t>
            </a:r>
            <a:r>
              <a:rPr kumimoji="0" sz="2400" b="1" kern="1200" cap="none" spc="0" normalizeH="0" baseline="0" noProof="1" err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và</a:t>
            </a:r>
            <a:r>
              <a:rPr kumimoji="0" sz="2400" b="1" kern="1200" cap="none" spc="0" normalizeH="0" baseline="0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 y</a:t>
            </a:r>
            <a:endParaRPr kumimoji="0" sz="2400" b="1" kern="1200" cap="none" spc="0" normalizeH="0" baseline="0" noProof="1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1508" name="Text Box 56327"/>
          <p:cNvSpPr txBox="1"/>
          <p:nvPr/>
        </p:nvSpPr>
        <p:spPr>
          <a:xfrm>
            <a:off x="0" y="2852738"/>
            <a:ext cx="33528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* </a:t>
            </a:r>
            <a:r>
              <a:rPr lang="en-US" altLang="zh-CN" sz="2400" b="1" err="1">
                <a:solidFill>
                  <a:srgbClr val="0000FF"/>
                </a:solidFill>
                <a:latin typeface="Times New Roman" panose="02020603050405020304" pitchFamily="18" charset="0"/>
              </a:rPr>
              <a:t>Giá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rgbClr val="0000FF"/>
                </a:solidFill>
                <a:latin typeface="Times New Roman" panose="02020603050405020304" pitchFamily="18" charset="0"/>
              </a:rPr>
              <a:t>trị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x </a:t>
            </a:r>
            <a:r>
              <a:rPr lang="en-US" altLang="zh-CN" sz="2400" b="1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endParaRPr lang="en-US" altLang="zh-CN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9" name="Text Box 56328">
            <a:hlinkClick r:id="rId1" tooltip="..." action="ppaction://hlinkpres?slideindex=1&amp;slidetitle="/>
          </p:cNvPr>
          <p:cNvSpPr txBox="1"/>
          <p:nvPr/>
        </p:nvSpPr>
        <p:spPr>
          <a:xfrm>
            <a:off x="3908425" y="3533775"/>
            <a:ext cx="1335088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D.4cm</a:t>
            </a:r>
            <a:endParaRPr lang="en-US" altLang="zh-CN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0" name="Text Box 56329">
            <a:hlinkClick r:id="rId1" action="ppaction://hlinkpres?slideindex=1&amp;slidetitle="/>
          </p:cNvPr>
          <p:cNvSpPr txBox="1"/>
          <p:nvPr/>
        </p:nvSpPr>
        <p:spPr>
          <a:xfrm>
            <a:off x="2663825" y="3529013"/>
            <a:ext cx="1482725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C.3cm</a:t>
            </a:r>
            <a:endParaRPr lang="en-US" altLang="zh-CN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1" name="Text Box 56330">
            <a:hlinkClick r:id="rId2" action="ppaction://hlinkpres?slideindex=1&amp;slidetitle="/>
          </p:cNvPr>
          <p:cNvSpPr txBox="1"/>
          <p:nvPr/>
        </p:nvSpPr>
        <p:spPr>
          <a:xfrm>
            <a:off x="1433513" y="3516313"/>
            <a:ext cx="1349375" cy="466725"/>
          </a:xfrm>
          <a:prstGeom prst="rect">
            <a:avLst/>
          </a:prstGeom>
          <a:noFill/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B.2cm</a:t>
            </a:r>
            <a:endParaRPr lang="en-US" altLang="zh-CN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2" name="Text Box 56331">
            <a:hlinkClick r:id="rId1" action="ppaction://hlinkpres?slideindex=1&amp;slidetitle="/>
          </p:cNvPr>
          <p:cNvSpPr txBox="1"/>
          <p:nvPr/>
        </p:nvSpPr>
        <p:spPr>
          <a:xfrm>
            <a:off x="263525" y="3503613"/>
            <a:ext cx="1143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A.1cm </a:t>
            </a:r>
            <a:endParaRPr lang="en-US" altLang="zh-CN" sz="24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1513" name="Text Box 56332"/>
          <p:cNvSpPr txBox="1"/>
          <p:nvPr/>
        </p:nvSpPr>
        <p:spPr>
          <a:xfrm>
            <a:off x="0" y="4129088"/>
            <a:ext cx="33528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* </a:t>
            </a:r>
            <a:r>
              <a:rPr lang="en-US" altLang="zh-CN" sz="2400" b="1" err="1">
                <a:solidFill>
                  <a:srgbClr val="0000FF"/>
                </a:solidFill>
                <a:latin typeface="Times New Roman" panose="02020603050405020304" pitchFamily="18" charset="0"/>
              </a:rPr>
              <a:t>Giá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rgbClr val="0000FF"/>
                </a:solidFill>
                <a:latin typeface="Times New Roman" panose="02020603050405020304" pitchFamily="18" charset="0"/>
              </a:rPr>
              <a:t>trị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y </a:t>
            </a:r>
            <a:r>
              <a:rPr lang="en-US" altLang="zh-CN" sz="2400" b="1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endParaRPr lang="en-US" altLang="zh-CN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6338" name="Oval 56337"/>
          <p:cNvSpPr/>
          <p:nvPr/>
        </p:nvSpPr>
        <p:spPr>
          <a:xfrm>
            <a:off x="1389063" y="3505200"/>
            <a:ext cx="1138237" cy="45720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endParaRPr lang="en-SG" altLang="x-none" sz="24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1515" name="Text Box 56341">
            <a:hlinkClick r:id="rId1"/>
          </p:cNvPr>
          <p:cNvSpPr txBox="1"/>
          <p:nvPr/>
        </p:nvSpPr>
        <p:spPr>
          <a:xfrm>
            <a:off x="3908425" y="4803775"/>
            <a:ext cx="1335088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D.4cm</a:t>
            </a:r>
            <a:endParaRPr lang="en-US" altLang="zh-CN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6" name="Text Box 56342">
            <a:hlinkClick r:id="rId1"/>
          </p:cNvPr>
          <p:cNvSpPr txBox="1"/>
          <p:nvPr/>
        </p:nvSpPr>
        <p:spPr>
          <a:xfrm>
            <a:off x="2663825" y="4799013"/>
            <a:ext cx="1482725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C.3cm</a:t>
            </a:r>
            <a:endParaRPr lang="en-US" altLang="zh-CN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7" name="Text Box 56343">
            <a:hlinkClick r:id="rId2"/>
          </p:cNvPr>
          <p:cNvSpPr txBox="1"/>
          <p:nvPr/>
        </p:nvSpPr>
        <p:spPr>
          <a:xfrm>
            <a:off x="1433513" y="4786313"/>
            <a:ext cx="1349375" cy="466725"/>
          </a:xfrm>
          <a:prstGeom prst="rect">
            <a:avLst/>
          </a:prstGeom>
          <a:noFill/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B.2cm</a:t>
            </a:r>
            <a:endParaRPr lang="en-US" altLang="zh-CN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8" name="Text Box 56344">
            <a:hlinkClick r:id="rId1"/>
          </p:cNvPr>
          <p:cNvSpPr txBox="1"/>
          <p:nvPr/>
        </p:nvSpPr>
        <p:spPr>
          <a:xfrm>
            <a:off x="263525" y="4773613"/>
            <a:ext cx="1143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A.1cm </a:t>
            </a:r>
            <a:endParaRPr lang="en-US" altLang="zh-CN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6346" name="Oval 56345"/>
          <p:cNvSpPr/>
          <p:nvPr/>
        </p:nvSpPr>
        <p:spPr>
          <a:xfrm>
            <a:off x="1389063" y="4802188"/>
            <a:ext cx="1138237" cy="45720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endParaRPr lang="en-SG" altLang="x-none" sz="24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56347" name="Rounded Rectangular Callout 56346"/>
          <p:cNvSpPr/>
          <p:nvPr/>
        </p:nvSpPr>
        <p:spPr>
          <a:xfrm>
            <a:off x="5230813" y="4883150"/>
            <a:ext cx="3268662" cy="1222375"/>
          </a:xfrm>
          <a:prstGeom prst="wedgeRoundRectCallout">
            <a:avLst>
              <a:gd name="adj1" fmla="val -218"/>
              <a:gd name="adj2" fmla="val -140130"/>
              <a:gd name="adj3" fmla="val 16667"/>
            </a:avLst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pPr algn="ctr" eaLnBrk="0" hangingPunct="0"/>
            <a:r>
              <a:rPr lang="en-US" altLang="zh-CN" sz="2000" b="1" err="1">
                <a:solidFill>
                  <a:srgbClr val="A50021"/>
                </a:solidFill>
                <a:latin typeface="Times New Roman" panose="02020603050405020304" pitchFamily="18" charset="0"/>
              </a:rPr>
              <a:t>Đoạn</a:t>
            </a:r>
            <a:r>
              <a:rPr lang="en-US" altLang="zh-CN" sz="2000" b="1">
                <a:solidFill>
                  <a:srgbClr val="A50021"/>
                </a:solidFill>
                <a:latin typeface="Times New Roman" panose="02020603050405020304" pitchFamily="18" charset="0"/>
              </a:rPr>
              <a:t> EF </a:t>
            </a:r>
            <a:r>
              <a:rPr lang="en-US" altLang="zh-CN" sz="2000" b="1" err="1">
                <a:solidFill>
                  <a:srgbClr val="A50021"/>
                </a:solidFill>
                <a:latin typeface="Times New Roman" panose="02020603050405020304" pitchFamily="18" charset="0"/>
              </a:rPr>
              <a:t>gọi</a:t>
            </a:r>
            <a:r>
              <a:rPr lang="en-US" altLang="zh-CN" sz="2000" b="1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A50021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zh-CN" sz="2000" b="1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A50021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zh-CN" sz="2000" b="1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A50021"/>
                </a:solidFill>
                <a:latin typeface="Times New Roman" panose="02020603050405020304" pitchFamily="18" charset="0"/>
              </a:rPr>
              <a:t>trung</a:t>
            </a:r>
            <a:r>
              <a:rPr lang="en-US" altLang="zh-CN" sz="2000" b="1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A50021"/>
                </a:solidFill>
                <a:latin typeface="Times New Roman" panose="02020603050405020304" pitchFamily="18" charset="0"/>
              </a:rPr>
              <a:t>bình</a:t>
            </a:r>
            <a:r>
              <a:rPr lang="en-US" altLang="zh-CN" sz="2000" b="1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A50021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2000" b="1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A50021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zh-CN" sz="2000" b="1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A50021"/>
                </a:solidFill>
                <a:latin typeface="Times New Roman" panose="02020603050405020304" pitchFamily="18" charset="0"/>
              </a:rPr>
              <a:t>thang</a:t>
            </a:r>
            <a:r>
              <a:rPr lang="en-US" altLang="zh-CN" sz="2000" b="1">
                <a:solidFill>
                  <a:srgbClr val="A50021"/>
                </a:solidFill>
                <a:latin typeface="Times New Roman" panose="02020603050405020304" pitchFamily="18" charset="0"/>
              </a:rPr>
              <a:t> ABCD</a:t>
            </a:r>
            <a:endParaRPr lang="en-US" altLang="zh-CN" sz="2000" b="1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21" name="Straight Connector 56348"/>
          <p:cNvSpPr/>
          <p:nvPr/>
        </p:nvSpPr>
        <p:spPr>
          <a:xfrm>
            <a:off x="6238875" y="3052763"/>
            <a:ext cx="1425575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22" name="Straight Connector 56349"/>
          <p:cNvSpPr/>
          <p:nvPr/>
        </p:nvSpPr>
        <p:spPr>
          <a:xfrm>
            <a:off x="5513388" y="4532313"/>
            <a:ext cx="3254375" cy="127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23" name="Straight Connector 56350"/>
          <p:cNvSpPr/>
          <p:nvPr/>
        </p:nvSpPr>
        <p:spPr>
          <a:xfrm flipH="1">
            <a:off x="5513388" y="3052763"/>
            <a:ext cx="752475" cy="14922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24" name="Straight Connector 56351"/>
          <p:cNvSpPr/>
          <p:nvPr/>
        </p:nvSpPr>
        <p:spPr>
          <a:xfrm>
            <a:off x="7666038" y="3040063"/>
            <a:ext cx="1089025" cy="14795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25" name="Straight Connector 56352"/>
          <p:cNvSpPr/>
          <p:nvPr/>
        </p:nvSpPr>
        <p:spPr>
          <a:xfrm>
            <a:off x="6253163" y="3038475"/>
            <a:ext cx="2527300" cy="152082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26" name="Straight Connector 56353"/>
          <p:cNvSpPr/>
          <p:nvPr/>
        </p:nvSpPr>
        <p:spPr>
          <a:xfrm>
            <a:off x="5915025" y="3770313"/>
            <a:ext cx="2271713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6355" name="Straight Connector 56354"/>
          <p:cNvSpPr/>
          <p:nvPr/>
        </p:nvSpPr>
        <p:spPr>
          <a:xfrm>
            <a:off x="5876925" y="3779838"/>
            <a:ext cx="2352675" cy="0"/>
          </a:xfrm>
          <a:prstGeom prst="line">
            <a:avLst/>
          </a:prstGeom>
          <a:ln w="38100" cap="flat" cmpd="sng">
            <a:solidFill>
              <a:srgbClr val="A5002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28" name="Text Box 56355"/>
          <p:cNvSpPr txBox="1"/>
          <p:nvPr/>
        </p:nvSpPr>
        <p:spPr>
          <a:xfrm>
            <a:off x="6078538" y="2676525"/>
            <a:ext cx="376237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000" b="1">
                <a:latin typeface="Arial" panose="020B0604020202020204" pitchFamily="34" charset="0"/>
              </a:rPr>
              <a:t>A</a:t>
            </a:r>
            <a:endParaRPr lang="en-US" altLang="zh-CN" sz="2000" b="1">
              <a:latin typeface="Arial" panose="020B0604020202020204" pitchFamily="34" charset="0"/>
            </a:endParaRPr>
          </a:p>
        </p:txBody>
      </p:sp>
      <p:sp>
        <p:nvSpPr>
          <p:cNvPr id="21529" name="Text Box 56356"/>
          <p:cNvSpPr txBox="1"/>
          <p:nvPr/>
        </p:nvSpPr>
        <p:spPr>
          <a:xfrm>
            <a:off x="7534275" y="2708275"/>
            <a:ext cx="376238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000" b="1">
                <a:latin typeface="Arial" panose="020B0604020202020204" pitchFamily="34" charset="0"/>
              </a:rPr>
              <a:t>B</a:t>
            </a:r>
            <a:endParaRPr lang="en-US" altLang="zh-CN" sz="2000" b="1">
              <a:latin typeface="Arial" panose="020B0604020202020204" pitchFamily="34" charset="0"/>
            </a:endParaRPr>
          </a:p>
        </p:txBody>
      </p:sp>
      <p:sp>
        <p:nvSpPr>
          <p:cNvPr id="21530" name="Text Box 56357"/>
          <p:cNvSpPr txBox="1"/>
          <p:nvPr/>
        </p:nvSpPr>
        <p:spPr>
          <a:xfrm>
            <a:off x="5289550" y="4456113"/>
            <a:ext cx="376238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000" b="1">
                <a:latin typeface="Arial" panose="020B0604020202020204" pitchFamily="34" charset="0"/>
              </a:rPr>
              <a:t>D</a:t>
            </a:r>
            <a:endParaRPr lang="en-US" altLang="zh-CN" sz="2000" b="1">
              <a:latin typeface="Arial" panose="020B0604020202020204" pitchFamily="34" charset="0"/>
            </a:endParaRPr>
          </a:p>
        </p:txBody>
      </p:sp>
      <p:sp>
        <p:nvSpPr>
          <p:cNvPr id="21531" name="Text Box 56358"/>
          <p:cNvSpPr txBox="1"/>
          <p:nvPr/>
        </p:nvSpPr>
        <p:spPr>
          <a:xfrm>
            <a:off x="8596313" y="4468813"/>
            <a:ext cx="376237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000" b="1">
                <a:latin typeface="Arial" panose="020B0604020202020204" pitchFamily="34" charset="0"/>
              </a:rPr>
              <a:t>C</a:t>
            </a:r>
            <a:endParaRPr lang="en-US" altLang="zh-CN" sz="2000" b="1">
              <a:latin typeface="Arial" panose="020B0604020202020204" pitchFamily="34" charset="0"/>
            </a:endParaRPr>
          </a:p>
        </p:txBody>
      </p:sp>
      <p:sp>
        <p:nvSpPr>
          <p:cNvPr id="21532" name="Text Box 56359"/>
          <p:cNvSpPr txBox="1"/>
          <p:nvPr/>
        </p:nvSpPr>
        <p:spPr>
          <a:xfrm>
            <a:off x="6835775" y="2714625"/>
            <a:ext cx="376238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000" b="1">
                <a:solidFill>
                  <a:srgbClr val="0000FF"/>
                </a:solidFill>
                <a:latin typeface="Arial" panose="020B0604020202020204" pitchFamily="34" charset="0"/>
              </a:rPr>
              <a:t>x</a:t>
            </a:r>
            <a:endParaRPr lang="en-US" altLang="zh-CN" sz="20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1533" name="Text Box 56360"/>
          <p:cNvSpPr txBox="1"/>
          <p:nvPr/>
        </p:nvSpPr>
        <p:spPr>
          <a:xfrm>
            <a:off x="6499225" y="3400425"/>
            <a:ext cx="376238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000" b="1">
                <a:solidFill>
                  <a:srgbClr val="0000FF"/>
                </a:solidFill>
                <a:latin typeface="Arial" panose="020B0604020202020204" pitchFamily="34" charset="0"/>
              </a:rPr>
              <a:t>y</a:t>
            </a:r>
            <a:endParaRPr lang="en-US" altLang="zh-CN" sz="20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1534" name="Text Box 56361"/>
          <p:cNvSpPr txBox="1"/>
          <p:nvPr/>
        </p:nvSpPr>
        <p:spPr>
          <a:xfrm>
            <a:off x="6819900" y="4486275"/>
            <a:ext cx="752475" cy="3667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</a:rPr>
              <a:t>4cm</a:t>
            </a:r>
            <a:endParaRPr lang="en-US" altLang="zh-CN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1535" name="Text Box 56362"/>
          <p:cNvSpPr txBox="1"/>
          <p:nvPr/>
        </p:nvSpPr>
        <p:spPr>
          <a:xfrm>
            <a:off x="7405688" y="3454400"/>
            <a:ext cx="752475" cy="3667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</a:rPr>
              <a:t>1cm</a:t>
            </a:r>
            <a:endParaRPr lang="en-US" altLang="zh-CN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1536" name="Text Box 56363"/>
          <p:cNvSpPr txBox="1"/>
          <p:nvPr/>
        </p:nvSpPr>
        <p:spPr>
          <a:xfrm>
            <a:off x="5535613" y="3509963"/>
            <a:ext cx="307975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000" b="1">
                <a:latin typeface="Arial" panose="020B0604020202020204" pitchFamily="34" charset="0"/>
              </a:rPr>
              <a:t>E</a:t>
            </a:r>
            <a:endParaRPr lang="en-US" altLang="zh-CN" sz="2000" b="1">
              <a:latin typeface="Arial" panose="020B0604020202020204" pitchFamily="34" charset="0"/>
            </a:endParaRPr>
          </a:p>
        </p:txBody>
      </p:sp>
      <p:sp>
        <p:nvSpPr>
          <p:cNvPr id="21537" name="Text Box 56364"/>
          <p:cNvSpPr txBox="1"/>
          <p:nvPr/>
        </p:nvSpPr>
        <p:spPr>
          <a:xfrm>
            <a:off x="8208963" y="3476625"/>
            <a:ext cx="376237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000" b="1">
                <a:latin typeface="Arial" panose="020B0604020202020204" pitchFamily="34" charset="0"/>
              </a:rPr>
              <a:t>F</a:t>
            </a:r>
            <a:endParaRPr lang="en-US" altLang="zh-CN" sz="2000" b="1">
              <a:latin typeface="Arial" panose="020B0604020202020204" pitchFamily="34" charset="0"/>
            </a:endParaRPr>
          </a:p>
        </p:txBody>
      </p:sp>
      <p:sp>
        <p:nvSpPr>
          <p:cNvPr id="21538" name="Text Box 56365"/>
          <p:cNvSpPr txBox="1"/>
          <p:nvPr/>
        </p:nvSpPr>
        <p:spPr>
          <a:xfrm>
            <a:off x="7265988" y="3729038"/>
            <a:ext cx="376237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000" b="1">
                <a:latin typeface="Arial" panose="020B0604020202020204" pitchFamily="34" charset="0"/>
              </a:rPr>
              <a:t>H</a:t>
            </a:r>
            <a:endParaRPr lang="en-US" altLang="zh-CN" sz="2000" b="1">
              <a:latin typeface="Arial" panose="020B0604020202020204" pitchFamily="34" charset="0"/>
            </a:endParaRPr>
          </a:p>
        </p:txBody>
      </p:sp>
      <p:sp>
        <p:nvSpPr>
          <p:cNvPr id="21539" name="Straight Connector 56366"/>
          <p:cNvSpPr/>
          <p:nvPr/>
        </p:nvSpPr>
        <p:spPr>
          <a:xfrm>
            <a:off x="5983288" y="3348038"/>
            <a:ext cx="176212" cy="1079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40" name="Straight Connector 56367"/>
          <p:cNvSpPr/>
          <p:nvPr/>
        </p:nvSpPr>
        <p:spPr>
          <a:xfrm>
            <a:off x="5640388" y="4084638"/>
            <a:ext cx="176212" cy="1079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41" name="Straight Connector 56370"/>
          <p:cNvSpPr/>
          <p:nvPr/>
        </p:nvSpPr>
        <p:spPr>
          <a:xfrm flipH="1">
            <a:off x="6726238" y="3281363"/>
            <a:ext cx="133350" cy="1603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42" name="Straight Connector 56371"/>
          <p:cNvSpPr/>
          <p:nvPr/>
        </p:nvSpPr>
        <p:spPr>
          <a:xfrm flipH="1">
            <a:off x="6777038" y="3319463"/>
            <a:ext cx="133350" cy="1603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43" name="Straight Connector 56372"/>
          <p:cNvSpPr/>
          <p:nvPr/>
        </p:nvSpPr>
        <p:spPr>
          <a:xfrm flipH="1">
            <a:off x="7894638" y="3979863"/>
            <a:ext cx="133350" cy="1603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44" name="Straight Connector 56373"/>
          <p:cNvSpPr/>
          <p:nvPr/>
        </p:nvSpPr>
        <p:spPr>
          <a:xfrm flipH="1">
            <a:off x="7939088" y="4025900"/>
            <a:ext cx="133350" cy="1603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45" name="Straight Connector 56374"/>
          <p:cNvSpPr/>
          <p:nvPr/>
        </p:nvSpPr>
        <p:spPr>
          <a:xfrm flipH="1">
            <a:off x="7826375" y="3240088"/>
            <a:ext cx="107950" cy="18891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46" name="Straight Connector 56375"/>
          <p:cNvSpPr/>
          <p:nvPr/>
        </p:nvSpPr>
        <p:spPr>
          <a:xfrm flipH="1">
            <a:off x="8367713" y="3971925"/>
            <a:ext cx="107950" cy="18891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47" name="Straight Connector 56376"/>
          <p:cNvSpPr/>
          <p:nvPr/>
        </p:nvSpPr>
        <p:spPr>
          <a:xfrm>
            <a:off x="7759700" y="3308350"/>
            <a:ext cx="228600" cy="682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48" name="Straight Connector 56377"/>
          <p:cNvSpPr/>
          <p:nvPr/>
        </p:nvSpPr>
        <p:spPr>
          <a:xfrm>
            <a:off x="8315325" y="4041775"/>
            <a:ext cx="228600" cy="682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6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5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56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8" grpId="0" bldLvl="0" animBg="1"/>
      <p:bldP spid="56346" grpId="0" bldLvl="0" animBg="1"/>
      <p:bldP spid="56347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51" name="Text Placeholder 53250"/>
          <p:cNvSpPr>
            <a:spLocks noGrp="1"/>
          </p:cNvSpPr>
          <p:nvPr>
            <p:ph type="body" sz="half" idx="1"/>
          </p:nvPr>
        </p:nvSpPr>
        <p:spPr>
          <a:xfrm>
            <a:off x="457200" y="544513"/>
            <a:ext cx="8328025" cy="1325562"/>
          </a:xfrm>
        </p:spPr>
        <p:txBody>
          <a:bodyPr anchor="t" anchorCtr="0"/>
          <a:p>
            <a:pPr marL="0" indent="0">
              <a:buClrTx/>
              <a:buSzTx/>
              <a:buFontTx/>
              <a:buNone/>
            </a:pPr>
            <a:r>
              <a:rPr lang="en-US" altLang="zh-CN" sz="2000" b="1">
                <a:solidFill>
                  <a:srgbClr val="0000FF"/>
                </a:solidFill>
              </a:rPr>
              <a:t>         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thang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 ABCD (AB//CD).  Qua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trung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 E 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AD 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kẻ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thẳng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 song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song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đáy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thẳng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này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cắt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 AC 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tại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I, 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cắt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 BC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tại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 F. </a:t>
            </a:r>
            <a:endParaRPr lang="en-US" altLang="zh-CN" sz="20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0" indent="0">
              <a:buClrTx/>
              <a:buSzTx/>
              <a:buFontTx/>
              <a:buNone/>
            </a:pP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nhận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xét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vị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trí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I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AC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F </a:t>
            </a:r>
            <a:r>
              <a:rPr lang="en-US" altLang="zh-CN" sz="2000" b="1" err="1">
                <a:solidFill>
                  <a:srgbClr val="0000FF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</a:rPr>
              <a:t> BC?</a:t>
            </a:r>
            <a:endParaRPr lang="en-US" altLang="zh-CN" sz="20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275" name="Text Box 53274"/>
          <p:cNvSpPr txBox="1"/>
          <p:nvPr/>
        </p:nvSpPr>
        <p:spPr>
          <a:xfrm>
            <a:off x="457200" y="461963"/>
            <a:ext cx="579438" cy="406400"/>
          </a:xfrm>
          <a:prstGeom prst="rect">
            <a:avLst/>
          </a:prstGeom>
          <a:solidFill>
            <a:srgbClr val="CCFF99"/>
          </a:solidFill>
          <a:ln w="9525" cap="flat" cmpd="sng">
            <a:solidFill>
              <a:srgbClr val="A5002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>
                <a:latin typeface="Arial" panose="020B0604020202020204" pitchFamily="34" charset="0"/>
              </a:rPr>
              <a:t>?4</a:t>
            </a:r>
            <a:endParaRPr lang="en-US" altLang="zh-CN" sz="2000" b="1">
              <a:latin typeface="Arial" panose="020B0604020202020204" pitchFamily="34" charset="0"/>
            </a:endParaRPr>
          </a:p>
        </p:txBody>
      </p:sp>
      <p:grpSp>
        <p:nvGrpSpPr>
          <p:cNvPr id="53285" name="Group 53284"/>
          <p:cNvGrpSpPr/>
          <p:nvPr/>
        </p:nvGrpSpPr>
        <p:grpSpPr>
          <a:xfrm>
            <a:off x="5403850" y="2484438"/>
            <a:ext cx="3740150" cy="1968500"/>
            <a:chOff x="399" y="2615"/>
            <a:chExt cx="2356" cy="1240"/>
          </a:xfrm>
        </p:grpSpPr>
        <p:sp>
          <p:nvSpPr>
            <p:cNvPr id="22532" name="Straight Connector 53276"/>
            <p:cNvSpPr/>
            <p:nvPr/>
          </p:nvSpPr>
          <p:spPr>
            <a:xfrm>
              <a:off x="839" y="2855"/>
              <a:ext cx="931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533" name="Straight Connector 53277"/>
            <p:cNvSpPr/>
            <p:nvPr/>
          </p:nvSpPr>
          <p:spPr>
            <a:xfrm>
              <a:off x="481" y="3625"/>
              <a:ext cx="2127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534" name="Straight Connector 53278"/>
            <p:cNvSpPr/>
            <p:nvPr/>
          </p:nvSpPr>
          <p:spPr>
            <a:xfrm flipH="1">
              <a:off x="491" y="2846"/>
              <a:ext cx="348" cy="779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535" name="Straight Connector 53279"/>
            <p:cNvSpPr/>
            <p:nvPr/>
          </p:nvSpPr>
          <p:spPr>
            <a:xfrm>
              <a:off x="1762" y="2846"/>
              <a:ext cx="839" cy="788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536" name="Text Box 53280"/>
            <p:cNvSpPr txBox="1"/>
            <p:nvPr/>
          </p:nvSpPr>
          <p:spPr>
            <a:xfrm>
              <a:off x="687" y="2615"/>
              <a:ext cx="297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>
                  <a:latin typeface="Arial" panose="020B0604020202020204" pitchFamily="34" charset="0"/>
                </a:rPr>
                <a:t>A</a:t>
              </a:r>
              <a:endParaRPr lang="en-US" altLang="zh-CN" sz="2000" b="1">
                <a:latin typeface="Arial" panose="020B0604020202020204" pitchFamily="34" charset="0"/>
              </a:endParaRPr>
            </a:p>
          </p:txBody>
        </p:sp>
        <p:sp>
          <p:nvSpPr>
            <p:cNvPr id="22537" name="Text Box 53281"/>
            <p:cNvSpPr txBox="1"/>
            <p:nvPr/>
          </p:nvSpPr>
          <p:spPr>
            <a:xfrm>
              <a:off x="1696" y="2644"/>
              <a:ext cx="297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>
                  <a:latin typeface="Arial" panose="020B0604020202020204" pitchFamily="34" charset="0"/>
                </a:rPr>
                <a:t>B</a:t>
              </a:r>
              <a:endParaRPr lang="en-US" altLang="zh-CN" sz="2000" b="1">
                <a:latin typeface="Arial" panose="020B0604020202020204" pitchFamily="34" charset="0"/>
              </a:endParaRPr>
            </a:p>
          </p:txBody>
        </p:sp>
        <p:sp>
          <p:nvSpPr>
            <p:cNvPr id="22538" name="Text Box 53282"/>
            <p:cNvSpPr txBox="1"/>
            <p:nvPr/>
          </p:nvSpPr>
          <p:spPr>
            <a:xfrm>
              <a:off x="399" y="3604"/>
              <a:ext cx="297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>
                  <a:latin typeface="Arial" panose="020B0604020202020204" pitchFamily="34" charset="0"/>
                </a:rPr>
                <a:t>D</a:t>
              </a:r>
              <a:endParaRPr lang="en-US" altLang="zh-CN" sz="2000" b="1">
                <a:latin typeface="Arial" panose="020B0604020202020204" pitchFamily="34" charset="0"/>
              </a:endParaRPr>
            </a:p>
          </p:txBody>
        </p:sp>
        <p:sp>
          <p:nvSpPr>
            <p:cNvPr id="22539" name="Text Box 53283"/>
            <p:cNvSpPr txBox="1"/>
            <p:nvPr/>
          </p:nvSpPr>
          <p:spPr>
            <a:xfrm>
              <a:off x="2458" y="3605"/>
              <a:ext cx="297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>
                  <a:latin typeface="Arial" panose="020B0604020202020204" pitchFamily="34" charset="0"/>
                </a:rPr>
                <a:t>C</a:t>
              </a:r>
              <a:endParaRPr lang="en-US" altLang="zh-CN" sz="2000" b="1">
                <a:latin typeface="Arial" panose="020B0604020202020204" pitchFamily="34" charset="0"/>
              </a:endParaRPr>
            </a:p>
          </p:txBody>
        </p:sp>
      </p:grpSp>
      <p:sp>
        <p:nvSpPr>
          <p:cNvPr id="53287" name="Straight Connector 53286"/>
          <p:cNvSpPr/>
          <p:nvPr/>
        </p:nvSpPr>
        <p:spPr>
          <a:xfrm flipH="1">
            <a:off x="5549900" y="2863850"/>
            <a:ext cx="538163" cy="1236663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3288" name="Text Box 53287"/>
          <p:cNvSpPr txBox="1"/>
          <p:nvPr/>
        </p:nvSpPr>
        <p:spPr>
          <a:xfrm>
            <a:off x="5392738" y="3192463"/>
            <a:ext cx="754062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>
                <a:latin typeface="Arial" panose="020B0604020202020204" pitchFamily="34" charset="0"/>
              </a:rPr>
              <a:t>E  </a:t>
            </a:r>
            <a:r>
              <a:rPr lang="en-US" altLang="zh-CN" sz="2000" b="1">
                <a:latin typeface=".VnBodoniH" panose="020B7200000000000000" pitchFamily="34" charset="0"/>
              </a:rPr>
              <a:t>.</a:t>
            </a:r>
            <a:endParaRPr lang="en-US" altLang="zh-CN" sz="2000" b="1">
              <a:latin typeface=".VnBodoniH" panose="020B7200000000000000" pitchFamily="34" charset="0"/>
            </a:endParaRPr>
          </a:p>
        </p:txBody>
      </p:sp>
      <p:sp>
        <p:nvSpPr>
          <p:cNvPr id="53289" name="Straight Connector 53288"/>
          <p:cNvSpPr/>
          <p:nvPr/>
        </p:nvSpPr>
        <p:spPr>
          <a:xfrm>
            <a:off x="5886450" y="3094038"/>
            <a:ext cx="160338" cy="936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3290" name="Straight Connector 53289"/>
          <p:cNvSpPr/>
          <p:nvPr/>
        </p:nvSpPr>
        <p:spPr>
          <a:xfrm>
            <a:off x="5619750" y="3716338"/>
            <a:ext cx="160338" cy="936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3291" name="Straight Connector 53290"/>
          <p:cNvSpPr/>
          <p:nvPr/>
        </p:nvSpPr>
        <p:spPr>
          <a:xfrm>
            <a:off x="5832475" y="3443288"/>
            <a:ext cx="2379663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3292" name="Straight Connector 53291"/>
          <p:cNvSpPr/>
          <p:nvPr/>
        </p:nvSpPr>
        <p:spPr>
          <a:xfrm>
            <a:off x="6102350" y="2851150"/>
            <a:ext cx="2770188" cy="12366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3293" name="Text Box 53292"/>
          <p:cNvSpPr txBox="1"/>
          <p:nvPr/>
        </p:nvSpPr>
        <p:spPr>
          <a:xfrm>
            <a:off x="7305675" y="3067050"/>
            <a:ext cx="403225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>
                <a:latin typeface="Arial" panose="020B0604020202020204" pitchFamily="34" charset="0"/>
              </a:rPr>
              <a:t>I</a:t>
            </a:r>
            <a:endParaRPr lang="en-US" altLang="zh-CN" sz="2000" b="1">
              <a:latin typeface="Arial" panose="020B0604020202020204" pitchFamily="34" charset="0"/>
            </a:endParaRPr>
          </a:p>
        </p:txBody>
      </p:sp>
      <p:sp>
        <p:nvSpPr>
          <p:cNvPr id="53294" name="Text Box 53293"/>
          <p:cNvSpPr txBox="1"/>
          <p:nvPr/>
        </p:nvSpPr>
        <p:spPr>
          <a:xfrm>
            <a:off x="8123238" y="3086100"/>
            <a:ext cx="403225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>
                <a:latin typeface="Arial" panose="020B0604020202020204" pitchFamily="34" charset="0"/>
              </a:rPr>
              <a:t>F</a:t>
            </a:r>
            <a:endParaRPr lang="en-US" altLang="zh-CN" sz="2000" b="1">
              <a:latin typeface="Arial" panose="020B0604020202020204" pitchFamily="34" charset="0"/>
            </a:endParaRPr>
          </a:p>
        </p:txBody>
      </p:sp>
      <p:sp>
        <p:nvSpPr>
          <p:cNvPr id="53296" name="Straight Connector 53295"/>
          <p:cNvSpPr/>
          <p:nvPr/>
        </p:nvSpPr>
        <p:spPr>
          <a:xfrm>
            <a:off x="6089650" y="2851150"/>
            <a:ext cx="2770188" cy="1236663"/>
          </a:xfrm>
          <a:prstGeom prst="line">
            <a:avLst/>
          </a:prstGeom>
          <a:ln w="38100" cap="flat" cmpd="sng">
            <a:solidFill>
              <a:srgbClr val="66FF33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3297" name="Straight Connector 53296"/>
          <p:cNvSpPr/>
          <p:nvPr/>
        </p:nvSpPr>
        <p:spPr>
          <a:xfrm>
            <a:off x="7580313" y="2865438"/>
            <a:ext cx="1317625" cy="1236662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53309" name="Group 53308"/>
          <p:cNvGrpSpPr/>
          <p:nvPr/>
        </p:nvGrpSpPr>
        <p:grpSpPr>
          <a:xfrm>
            <a:off x="149225" y="3795713"/>
            <a:ext cx="1822450" cy="396875"/>
            <a:chOff x="276" y="1715"/>
            <a:chExt cx="1148" cy="250"/>
          </a:xfrm>
        </p:grpSpPr>
        <p:graphicFrame>
          <p:nvGraphicFramePr>
            <p:cNvPr id="22551" name="Content Placeholder 53300"/>
            <p:cNvGraphicFramePr>
              <a:graphicFrameLocks noGrp="1"/>
            </p:cNvGraphicFramePr>
            <p:nvPr>
              <p:ph sz="half" idx="4294967295"/>
            </p:nvPr>
          </p:nvGraphicFramePr>
          <p:xfrm>
            <a:off x="620" y="1725"/>
            <a:ext cx="275" cy="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0" name="" r:id="rId1" imgW="139700" imgH="165100" progId="Equation.DSMT4">
                    <p:embed/>
                  </p:oleObj>
                </mc:Choice>
                <mc:Fallback>
                  <p:oleObj name="" r:id="rId1" imgW="139700" imgH="165100" progId="Equation.DSMT4">
                    <p:embed/>
                    <p:pic>
                      <p:nvPicPr>
                        <p:cNvPr id="0" name="Picture 3079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620" y="1725"/>
                          <a:ext cx="275" cy="212"/>
                        </a:xfrm>
                        <a:prstGeom prst="rect">
                          <a:avLst/>
                        </a:prstGeom>
                        <a:noFill/>
                        <a:ln w="38100"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552" name="Rectangles 53307"/>
            <p:cNvSpPr/>
            <p:nvPr/>
          </p:nvSpPr>
          <p:spPr>
            <a:xfrm>
              <a:off x="276" y="1715"/>
              <a:ext cx="1148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Xét</a:t>
              </a:r>
              <a:r>
                <a:rPr lang="en-US" altLang="zh-CN" sz="2000" b="1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ADC </a:t>
              </a:r>
              <a:r>
                <a:rPr lang="en-US" altLang="zh-CN" sz="2000" b="1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có</a:t>
              </a:r>
              <a:r>
                <a:rPr lang="en-US" altLang="zh-CN" sz="2000" b="1">
                  <a:solidFill>
                    <a:srgbClr val="000099"/>
                  </a:solidFill>
                  <a:latin typeface="Times New Roman" panose="02020603050405020304" pitchFamily="18" charset="0"/>
                </a:rPr>
                <a:t>:</a:t>
              </a:r>
              <a:endParaRPr lang="en-US" altLang="zh-CN" sz="2000" b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3310" name="Text Box 53309"/>
          <p:cNvSpPr txBox="1"/>
          <p:nvPr/>
        </p:nvSpPr>
        <p:spPr>
          <a:xfrm>
            <a:off x="1970088" y="3813175"/>
            <a:ext cx="1897062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rgbClr val="000099"/>
                </a:solidFill>
                <a:latin typeface="Times New Roman" panose="02020603050405020304" pitchFamily="18" charset="0"/>
              </a:rPr>
              <a:t>AE=ED (</a:t>
            </a:r>
            <a:r>
              <a:rPr lang="en-US" altLang="zh-CN" sz="2000" b="1" err="1">
                <a:solidFill>
                  <a:srgbClr val="000099"/>
                </a:solidFill>
                <a:latin typeface="Times New Roman" panose="02020603050405020304" pitchFamily="18" charset="0"/>
              </a:rPr>
              <a:t>gt</a:t>
            </a:r>
            <a:r>
              <a:rPr lang="en-US" altLang="zh-CN" sz="2000" b="1">
                <a:solidFill>
                  <a:srgbClr val="000099"/>
                </a:solidFill>
                <a:latin typeface="Times New Roman" panose="02020603050405020304" pitchFamily="18" charset="0"/>
              </a:rPr>
              <a:t>) ,</a:t>
            </a:r>
            <a:endParaRPr lang="en-US" altLang="zh-CN" sz="2000" b="1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311" name="Text Box 53310"/>
          <p:cNvSpPr txBox="1"/>
          <p:nvPr/>
        </p:nvSpPr>
        <p:spPr>
          <a:xfrm>
            <a:off x="3417888" y="3819525"/>
            <a:ext cx="1897062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zh-CN" sz="2000" b="1">
                <a:solidFill>
                  <a:srgbClr val="000099"/>
                </a:solidFill>
                <a:latin typeface="Times New Roman" panose="02020603050405020304" pitchFamily="18" charset="0"/>
              </a:rPr>
              <a:t>EI //CD (</a:t>
            </a:r>
            <a:r>
              <a:rPr lang="en-US" altLang="zh-CN" sz="2000" b="1" err="1">
                <a:solidFill>
                  <a:srgbClr val="000099"/>
                </a:solidFill>
                <a:latin typeface="Times New Roman" panose="02020603050405020304" pitchFamily="18" charset="0"/>
              </a:rPr>
              <a:t>gt</a:t>
            </a:r>
            <a:r>
              <a:rPr lang="en-US" altLang="zh-CN" sz="2000" b="1">
                <a:solidFill>
                  <a:srgbClr val="000099"/>
                </a:solidFill>
                <a:latin typeface="Times New Roman" panose="02020603050405020304" pitchFamily="18" charset="0"/>
              </a:rPr>
              <a:t>) </a:t>
            </a:r>
            <a:endParaRPr lang="en-US" altLang="zh-CN" sz="2000" b="1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313" name="Text Box 53312"/>
          <p:cNvSpPr txBox="1"/>
          <p:nvPr/>
        </p:nvSpPr>
        <p:spPr>
          <a:xfrm>
            <a:off x="3405188" y="5260975"/>
            <a:ext cx="1474787" cy="4000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2000" b="1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FF0000"/>
                </a:solidFill>
                <a:latin typeface="Times New Roman" panose="02020603050405020304" pitchFamily="18" charset="0"/>
              </a:rPr>
              <a:t>lí</a:t>
            </a:r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 1)</a:t>
            </a:r>
            <a:endParaRPr lang="en-US" altLang="zh-CN" sz="20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314" name="Text Box 53313"/>
          <p:cNvSpPr txBox="1"/>
          <p:nvPr/>
        </p:nvSpPr>
        <p:spPr>
          <a:xfrm>
            <a:off x="314325" y="4286250"/>
            <a:ext cx="3979863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rgbClr val="000099"/>
                </a:solidFill>
                <a:latin typeface="Times New Roman" panose="02020603050405020304" pitchFamily="18" charset="0"/>
              </a:rPr>
              <a:t>=&gt; I </a:t>
            </a:r>
            <a:r>
              <a:rPr lang="en-US" altLang="zh-CN" sz="2000" b="1" err="1">
                <a:solidFill>
                  <a:srgbClr val="000099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zh-CN" sz="2000" b="1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000099"/>
                </a:solidFill>
                <a:latin typeface="Times New Roman" panose="02020603050405020304" pitchFamily="18" charset="0"/>
              </a:rPr>
              <a:t>trung</a:t>
            </a:r>
            <a:r>
              <a:rPr lang="en-US" altLang="zh-CN" sz="2000" b="1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000099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zh-CN" sz="2000" b="1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000099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2000" b="1">
                <a:solidFill>
                  <a:srgbClr val="000099"/>
                </a:solidFill>
                <a:latin typeface="Times New Roman" panose="02020603050405020304" pitchFamily="18" charset="0"/>
              </a:rPr>
              <a:t> AC</a:t>
            </a:r>
            <a:endParaRPr lang="en-US" altLang="zh-CN" sz="2000" b="1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338" name="Straight Connector 53337"/>
          <p:cNvSpPr/>
          <p:nvPr/>
        </p:nvSpPr>
        <p:spPr>
          <a:xfrm>
            <a:off x="6091238" y="2855913"/>
            <a:ext cx="2797175" cy="12509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3339" name="Text Box 53338"/>
          <p:cNvSpPr txBox="1"/>
          <p:nvPr/>
        </p:nvSpPr>
        <p:spPr>
          <a:xfrm>
            <a:off x="7302500" y="3071813"/>
            <a:ext cx="309563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>
                <a:latin typeface="Arial" panose="020B0604020202020204" pitchFamily="34" charset="0"/>
              </a:rPr>
              <a:t>I</a:t>
            </a:r>
            <a:endParaRPr lang="en-US" altLang="zh-CN" sz="2000" b="1">
              <a:latin typeface="Arial" panose="020B0604020202020204" pitchFamily="34" charset="0"/>
            </a:endParaRPr>
          </a:p>
        </p:txBody>
      </p:sp>
      <p:grpSp>
        <p:nvGrpSpPr>
          <p:cNvPr id="53340" name="Group 53339"/>
          <p:cNvGrpSpPr/>
          <p:nvPr/>
        </p:nvGrpSpPr>
        <p:grpSpPr>
          <a:xfrm>
            <a:off x="187325" y="4786313"/>
            <a:ext cx="1808163" cy="396875"/>
            <a:chOff x="276" y="1715"/>
            <a:chExt cx="1139" cy="250"/>
          </a:xfrm>
        </p:grpSpPr>
        <p:graphicFrame>
          <p:nvGraphicFramePr>
            <p:cNvPr id="22560" name="Content Placeholder 53340"/>
            <p:cNvGraphicFramePr>
              <a:graphicFrameLocks noGrp="1"/>
            </p:cNvGraphicFramePr>
            <p:nvPr>
              <p:ph sz="half" idx="4294967295"/>
            </p:nvPr>
          </p:nvGraphicFramePr>
          <p:xfrm>
            <a:off x="620" y="1725"/>
            <a:ext cx="275" cy="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9" name="" r:id="rId3" imgW="139700" imgH="165100" progId="Equation.DSMT4">
                    <p:embed/>
                  </p:oleObj>
                </mc:Choice>
                <mc:Fallback>
                  <p:oleObj name="" r:id="rId3" imgW="139700" imgH="165100" progId="Equation.DSMT4">
                    <p:embed/>
                    <p:pic>
                      <p:nvPicPr>
                        <p:cNvPr id="0" name="Picture 3078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620" y="1725"/>
                          <a:ext cx="275" cy="212"/>
                        </a:xfrm>
                        <a:prstGeom prst="rect">
                          <a:avLst/>
                        </a:prstGeom>
                        <a:noFill/>
                        <a:ln w="38100"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561" name="Rectangles 53341"/>
            <p:cNvSpPr/>
            <p:nvPr/>
          </p:nvSpPr>
          <p:spPr>
            <a:xfrm>
              <a:off x="276" y="1715"/>
              <a:ext cx="1139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Xét</a:t>
              </a:r>
              <a:r>
                <a:rPr lang="en-US" altLang="zh-CN" sz="2000" b="1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ABC </a:t>
              </a:r>
              <a:r>
                <a:rPr lang="en-US" altLang="zh-CN" sz="2000" b="1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có</a:t>
              </a:r>
              <a:r>
                <a:rPr lang="en-US" altLang="zh-CN" sz="2000" b="1">
                  <a:solidFill>
                    <a:srgbClr val="000099"/>
                  </a:solidFill>
                  <a:latin typeface="Times New Roman" panose="02020603050405020304" pitchFamily="18" charset="0"/>
                </a:rPr>
                <a:t>:</a:t>
              </a:r>
              <a:endParaRPr lang="en-US" altLang="zh-CN" sz="2000" b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3343" name="Text Box 53342"/>
          <p:cNvSpPr txBox="1"/>
          <p:nvPr/>
        </p:nvSpPr>
        <p:spPr>
          <a:xfrm>
            <a:off x="2008188" y="4803775"/>
            <a:ext cx="2300287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rgbClr val="000099"/>
                </a:solidFill>
                <a:latin typeface="Times New Roman" panose="02020603050405020304" pitchFamily="18" charset="0"/>
              </a:rPr>
              <a:t>AI=IC (</a:t>
            </a:r>
            <a:r>
              <a:rPr lang="en-US" altLang="zh-CN" sz="2000" b="1" err="1">
                <a:solidFill>
                  <a:srgbClr val="000099"/>
                </a:solidFill>
                <a:latin typeface="Times New Roman" panose="02020603050405020304" pitchFamily="18" charset="0"/>
              </a:rPr>
              <a:t>c/m</a:t>
            </a:r>
            <a:r>
              <a:rPr lang="en-US" altLang="zh-CN" sz="2000" b="1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000099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zh-CN" sz="2000" b="1">
                <a:solidFill>
                  <a:srgbClr val="000099"/>
                </a:solidFill>
                <a:latin typeface="Times New Roman" panose="02020603050405020304" pitchFamily="18" charset="0"/>
              </a:rPr>
              <a:t>)</a:t>
            </a:r>
            <a:r>
              <a:rPr lang="en-US" altLang="zh-CN" sz="2000" b="1">
                <a:solidFill>
                  <a:srgbClr val="000099"/>
                </a:solidFill>
                <a:latin typeface="Arial" panose="020B0604020202020204" pitchFamily="34" charset="0"/>
              </a:rPr>
              <a:t> ,</a:t>
            </a:r>
            <a:endParaRPr lang="en-US" altLang="zh-CN" sz="2000" b="1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53344" name="Text Box 53343"/>
          <p:cNvSpPr txBox="1"/>
          <p:nvPr/>
        </p:nvSpPr>
        <p:spPr>
          <a:xfrm>
            <a:off x="4078288" y="4810125"/>
            <a:ext cx="1897062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zh-CN" sz="2000" b="1">
                <a:solidFill>
                  <a:srgbClr val="000099"/>
                </a:solidFill>
                <a:latin typeface="Times New Roman" panose="02020603050405020304" pitchFamily="18" charset="0"/>
              </a:rPr>
              <a:t>IF //AB (</a:t>
            </a:r>
            <a:r>
              <a:rPr lang="en-US" altLang="zh-CN" sz="2000" b="1" err="1">
                <a:solidFill>
                  <a:srgbClr val="000099"/>
                </a:solidFill>
                <a:latin typeface="Times New Roman" panose="02020603050405020304" pitchFamily="18" charset="0"/>
              </a:rPr>
              <a:t>gt</a:t>
            </a:r>
            <a:r>
              <a:rPr lang="en-US" altLang="zh-CN" sz="2000" b="1">
                <a:solidFill>
                  <a:srgbClr val="000099"/>
                </a:solidFill>
                <a:latin typeface="Times New Roman" panose="02020603050405020304" pitchFamily="18" charset="0"/>
              </a:rPr>
              <a:t>) </a:t>
            </a:r>
            <a:endParaRPr lang="en-US" altLang="zh-CN" sz="2000" b="1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345" name="Text Box 53344"/>
          <p:cNvSpPr txBox="1"/>
          <p:nvPr/>
        </p:nvSpPr>
        <p:spPr>
          <a:xfrm>
            <a:off x="3355975" y="4287838"/>
            <a:ext cx="1460500" cy="39846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en-US" altLang="zh-CN" sz="2000" b="1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FF0000"/>
                </a:solidFill>
                <a:latin typeface="Times New Roman" panose="02020603050405020304" pitchFamily="18" charset="0"/>
              </a:rPr>
              <a:t>lí</a:t>
            </a:r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 1)</a:t>
            </a:r>
            <a:endParaRPr lang="en-US" altLang="zh-CN" sz="20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346" name="Text Box 53345"/>
          <p:cNvSpPr txBox="1"/>
          <p:nvPr/>
        </p:nvSpPr>
        <p:spPr>
          <a:xfrm>
            <a:off x="328613" y="5273675"/>
            <a:ext cx="3979862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rgbClr val="000099"/>
                </a:solidFill>
                <a:latin typeface="Times New Roman" panose="02020603050405020304" pitchFamily="18" charset="0"/>
              </a:rPr>
              <a:t>=&gt; F </a:t>
            </a:r>
            <a:r>
              <a:rPr lang="en-US" altLang="zh-CN" sz="2000" b="1" err="1">
                <a:solidFill>
                  <a:srgbClr val="000099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zh-CN" sz="2000" b="1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000099"/>
                </a:solidFill>
                <a:latin typeface="Times New Roman" panose="02020603050405020304" pitchFamily="18" charset="0"/>
              </a:rPr>
              <a:t>trung</a:t>
            </a:r>
            <a:r>
              <a:rPr lang="en-US" altLang="zh-CN" sz="2000" b="1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000099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zh-CN" sz="2000" b="1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000099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2000" b="1">
                <a:solidFill>
                  <a:srgbClr val="000099"/>
                </a:solidFill>
                <a:latin typeface="Times New Roman" panose="02020603050405020304" pitchFamily="18" charset="0"/>
              </a:rPr>
              <a:t> BC</a:t>
            </a:r>
            <a:endParaRPr lang="en-US" altLang="zh-CN" sz="2000" b="1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66" name="Text Box 6"/>
          <p:cNvSpPr txBox="1"/>
          <p:nvPr/>
        </p:nvSpPr>
        <p:spPr>
          <a:xfrm>
            <a:off x="14288" y="0"/>
            <a:ext cx="5510212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b="1" dirty="0">
                <a:solidFill>
                  <a:srgbClr val="FF1705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zh-CN" sz="2400" b="1" u="sng" dirty="0">
                <a:solidFill>
                  <a:srgbClr val="FF1705"/>
                </a:solidFill>
                <a:latin typeface="Times New Roman" panose="02020603050405020304" pitchFamily="18" charset="0"/>
              </a:rPr>
              <a:t>Đường trung bình của hình thang:</a:t>
            </a:r>
            <a:endParaRPr lang="en-US" altLang="zh-CN" sz="2400" b="1" u="sng" dirty="0">
              <a:solidFill>
                <a:srgbClr val="FF1705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charRg st="166" end="2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charRg st="166" end="2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3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53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3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3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3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53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53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3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3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3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3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3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500"/>
                                        <p:tgtEl>
                                          <p:spTgt spid="53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500"/>
                                        <p:tgtEl>
                                          <p:spTgt spid="53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2" dur="500"/>
                                        <p:tgtEl>
                                          <p:spTgt spid="5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75" grpId="0" bldLvl="0" animBg="1"/>
      <p:bldP spid="53288" grpId="0"/>
      <p:bldP spid="53293" grpId="0"/>
      <p:bldP spid="53294" grpId="0"/>
      <p:bldP spid="53310" grpId="0"/>
      <p:bldP spid="53311" grpId="0"/>
      <p:bldP spid="53313" grpId="0"/>
      <p:bldP spid="53314" grpId="0"/>
      <p:bldP spid="53339" grpId="0"/>
      <p:bldP spid="53343" grpId="0"/>
      <p:bldP spid="53344" grpId="0"/>
      <p:bldP spid="53345" grpId="0"/>
      <p:bldP spid="533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404" name="Text Box 9403"/>
          <p:cNvSpPr txBox="1"/>
          <p:nvPr/>
        </p:nvSpPr>
        <p:spPr>
          <a:xfrm>
            <a:off x="0" y="4029075"/>
            <a:ext cx="3957638" cy="39846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 i="1" u="sng" err="1">
                <a:solidFill>
                  <a:srgbClr val="FF6600"/>
                </a:solidFill>
                <a:latin typeface="Times New Roman" panose="02020603050405020304" pitchFamily="18" charset="0"/>
              </a:rPr>
              <a:t>Chứng</a:t>
            </a:r>
            <a:r>
              <a:rPr lang="en-US" altLang="zh-CN" sz="2000" b="1" i="1" u="sng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i="1" u="sng" err="1">
                <a:solidFill>
                  <a:srgbClr val="FF6600"/>
                </a:solidFill>
                <a:latin typeface="Times New Roman" panose="02020603050405020304" pitchFamily="18" charset="0"/>
              </a:rPr>
              <a:t>minh</a:t>
            </a:r>
            <a:r>
              <a:rPr lang="en-US" altLang="zh-CN" sz="2000" b="1">
                <a:solidFill>
                  <a:srgbClr val="FF66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zh-CN" sz="2000" b="1">
                <a:latin typeface="Times New Roman" panose="02020603050405020304" pitchFamily="18" charset="0"/>
              </a:rPr>
              <a:t>(Xem SGK)</a:t>
            </a:r>
            <a:endParaRPr lang="en-US" altLang="zh-CN" sz="2000" b="1">
              <a:latin typeface="Times New Roman" panose="02020603050405020304" pitchFamily="18" charset="0"/>
            </a:endParaRPr>
          </a:p>
        </p:txBody>
      </p:sp>
      <p:grpSp>
        <p:nvGrpSpPr>
          <p:cNvPr id="23554" name="Group 9405"/>
          <p:cNvGrpSpPr/>
          <p:nvPr/>
        </p:nvGrpSpPr>
        <p:grpSpPr>
          <a:xfrm>
            <a:off x="5403850" y="2333625"/>
            <a:ext cx="3740150" cy="1968500"/>
            <a:chOff x="399" y="2615"/>
            <a:chExt cx="2356" cy="1240"/>
          </a:xfrm>
        </p:grpSpPr>
        <p:sp>
          <p:nvSpPr>
            <p:cNvPr id="23555" name="Straight Connector 9406"/>
            <p:cNvSpPr/>
            <p:nvPr/>
          </p:nvSpPr>
          <p:spPr>
            <a:xfrm>
              <a:off x="839" y="2855"/>
              <a:ext cx="931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3556" name="Straight Connector 9407"/>
            <p:cNvSpPr/>
            <p:nvPr/>
          </p:nvSpPr>
          <p:spPr>
            <a:xfrm>
              <a:off x="481" y="3625"/>
              <a:ext cx="2127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3557" name="Straight Connector 9408"/>
            <p:cNvSpPr/>
            <p:nvPr/>
          </p:nvSpPr>
          <p:spPr>
            <a:xfrm flipH="1">
              <a:off x="491" y="2846"/>
              <a:ext cx="348" cy="779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3558" name="Straight Connector 9409"/>
            <p:cNvSpPr/>
            <p:nvPr/>
          </p:nvSpPr>
          <p:spPr>
            <a:xfrm>
              <a:off x="1762" y="2846"/>
              <a:ext cx="839" cy="788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3559" name="Text Box 9410"/>
            <p:cNvSpPr txBox="1"/>
            <p:nvPr/>
          </p:nvSpPr>
          <p:spPr>
            <a:xfrm>
              <a:off x="687" y="2615"/>
              <a:ext cx="297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>
                  <a:latin typeface="Arial" panose="020B0604020202020204" pitchFamily="34" charset="0"/>
                </a:rPr>
                <a:t>A</a:t>
              </a:r>
              <a:endParaRPr lang="en-US" altLang="zh-CN" sz="2000" b="1">
                <a:latin typeface="Arial" panose="020B0604020202020204" pitchFamily="34" charset="0"/>
              </a:endParaRPr>
            </a:p>
          </p:txBody>
        </p:sp>
        <p:sp>
          <p:nvSpPr>
            <p:cNvPr id="23560" name="Text Box 9411"/>
            <p:cNvSpPr txBox="1"/>
            <p:nvPr/>
          </p:nvSpPr>
          <p:spPr>
            <a:xfrm>
              <a:off x="1696" y="2644"/>
              <a:ext cx="297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>
                  <a:latin typeface="Arial" panose="020B0604020202020204" pitchFamily="34" charset="0"/>
                </a:rPr>
                <a:t>B</a:t>
              </a:r>
              <a:endParaRPr lang="en-US" altLang="zh-CN" sz="2000" b="1">
                <a:latin typeface="Arial" panose="020B0604020202020204" pitchFamily="34" charset="0"/>
              </a:endParaRPr>
            </a:p>
          </p:txBody>
        </p:sp>
        <p:sp>
          <p:nvSpPr>
            <p:cNvPr id="23561" name="Text Box 9412"/>
            <p:cNvSpPr txBox="1"/>
            <p:nvPr/>
          </p:nvSpPr>
          <p:spPr>
            <a:xfrm>
              <a:off x="399" y="3604"/>
              <a:ext cx="297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>
                  <a:latin typeface="Arial" panose="020B0604020202020204" pitchFamily="34" charset="0"/>
                </a:rPr>
                <a:t>D</a:t>
              </a:r>
              <a:endParaRPr lang="en-US" altLang="zh-CN" sz="2000" b="1">
                <a:latin typeface="Arial" panose="020B0604020202020204" pitchFamily="34" charset="0"/>
              </a:endParaRPr>
            </a:p>
          </p:txBody>
        </p:sp>
        <p:sp>
          <p:nvSpPr>
            <p:cNvPr id="23562" name="Text Box 9413"/>
            <p:cNvSpPr txBox="1"/>
            <p:nvPr/>
          </p:nvSpPr>
          <p:spPr>
            <a:xfrm>
              <a:off x="2458" y="3605"/>
              <a:ext cx="297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>
                  <a:latin typeface="Arial" panose="020B0604020202020204" pitchFamily="34" charset="0"/>
                </a:rPr>
                <a:t>C</a:t>
              </a:r>
              <a:endParaRPr lang="en-US" altLang="zh-CN" sz="2000" b="1">
                <a:latin typeface="Arial" panose="020B0604020202020204" pitchFamily="34" charset="0"/>
              </a:endParaRPr>
            </a:p>
          </p:txBody>
        </p:sp>
      </p:grpSp>
      <p:sp>
        <p:nvSpPr>
          <p:cNvPr id="23563" name="Straight Connector 9414"/>
          <p:cNvSpPr/>
          <p:nvPr/>
        </p:nvSpPr>
        <p:spPr>
          <a:xfrm flipH="1">
            <a:off x="5549900" y="2713038"/>
            <a:ext cx="538163" cy="1236662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564" name="Text Box 9415"/>
          <p:cNvSpPr txBox="1"/>
          <p:nvPr/>
        </p:nvSpPr>
        <p:spPr>
          <a:xfrm>
            <a:off x="5392738" y="3041650"/>
            <a:ext cx="754062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>
                <a:latin typeface="Arial" panose="020B0604020202020204" pitchFamily="34" charset="0"/>
              </a:rPr>
              <a:t>E  </a:t>
            </a:r>
            <a:r>
              <a:rPr lang="en-US" altLang="zh-CN" sz="2000" b="1">
                <a:latin typeface=".VnBodoniH" panose="020B7200000000000000" pitchFamily="34" charset="0"/>
              </a:rPr>
              <a:t>.</a:t>
            </a:r>
            <a:endParaRPr lang="en-US" altLang="zh-CN" sz="2000" b="1">
              <a:latin typeface=".VnBodoniH" panose="020B7200000000000000" pitchFamily="34" charset="0"/>
            </a:endParaRPr>
          </a:p>
        </p:txBody>
      </p:sp>
      <p:sp>
        <p:nvSpPr>
          <p:cNvPr id="23565" name="Straight Connector 9416"/>
          <p:cNvSpPr/>
          <p:nvPr/>
        </p:nvSpPr>
        <p:spPr>
          <a:xfrm>
            <a:off x="5886450" y="2943225"/>
            <a:ext cx="160338" cy="936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566" name="Straight Connector 9417"/>
          <p:cNvSpPr/>
          <p:nvPr/>
        </p:nvSpPr>
        <p:spPr>
          <a:xfrm>
            <a:off x="5619750" y="3565525"/>
            <a:ext cx="160338" cy="936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567" name="Straight Connector 9418"/>
          <p:cNvSpPr/>
          <p:nvPr/>
        </p:nvSpPr>
        <p:spPr>
          <a:xfrm>
            <a:off x="5832475" y="3292475"/>
            <a:ext cx="2379663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568" name="Text Box 9421"/>
          <p:cNvSpPr txBox="1"/>
          <p:nvPr/>
        </p:nvSpPr>
        <p:spPr>
          <a:xfrm>
            <a:off x="8123238" y="2935288"/>
            <a:ext cx="403225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>
                <a:latin typeface="Arial" panose="020B0604020202020204" pitchFamily="34" charset="0"/>
              </a:rPr>
              <a:t>F</a:t>
            </a:r>
            <a:endParaRPr lang="en-US" altLang="zh-CN" sz="2000" b="1">
              <a:latin typeface="Arial" panose="020B0604020202020204" pitchFamily="34" charset="0"/>
            </a:endParaRPr>
          </a:p>
        </p:txBody>
      </p:sp>
      <p:sp>
        <p:nvSpPr>
          <p:cNvPr id="23569" name="Straight Connector 9423"/>
          <p:cNvSpPr/>
          <p:nvPr/>
        </p:nvSpPr>
        <p:spPr>
          <a:xfrm>
            <a:off x="7580313" y="2714625"/>
            <a:ext cx="1317625" cy="1236663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570" name="Rectangles 9424"/>
          <p:cNvSpPr/>
          <p:nvPr/>
        </p:nvSpPr>
        <p:spPr>
          <a:xfrm>
            <a:off x="222250" y="1066800"/>
            <a:ext cx="8229600" cy="6524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zh-CN" sz="2000" b="1" err="1">
                <a:latin typeface="Times New Roman" panose="02020603050405020304" pitchFamily="18" charset="0"/>
              </a:rPr>
              <a:t>Đường</a:t>
            </a:r>
            <a:r>
              <a:rPr lang="en-US" altLang="zh-CN" sz="2000" b="1"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latin typeface="Times New Roman" panose="02020603050405020304" pitchFamily="18" charset="0"/>
              </a:rPr>
              <a:t>thẳng</a:t>
            </a:r>
            <a:r>
              <a:rPr lang="en-US" altLang="zh-CN" sz="2000" b="1"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latin typeface="Times New Roman" panose="02020603050405020304" pitchFamily="18" charset="0"/>
              </a:rPr>
              <a:t>đi</a:t>
            </a:r>
            <a:r>
              <a:rPr lang="en-US" altLang="zh-CN" sz="2000" b="1">
                <a:latin typeface="Times New Roman" panose="02020603050405020304" pitchFamily="18" charset="0"/>
              </a:rPr>
              <a:t> qua </a:t>
            </a:r>
            <a:r>
              <a:rPr lang="en-US" altLang="zh-CN" sz="2000" b="1" err="1">
                <a:latin typeface="Times New Roman" panose="02020603050405020304" pitchFamily="18" charset="0"/>
              </a:rPr>
              <a:t>trung</a:t>
            </a:r>
            <a:r>
              <a:rPr lang="en-US" altLang="zh-CN" sz="2000" b="1"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latin typeface="Times New Roman" panose="02020603050405020304" pitchFamily="18" charset="0"/>
              </a:rPr>
              <a:t>điểm</a:t>
            </a:r>
            <a:r>
              <a:rPr lang="en-US" altLang="zh-CN" sz="2000" b="1"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latin typeface="Times New Roman" panose="02020603050405020304" pitchFamily="18" charset="0"/>
              </a:rPr>
              <a:t>một</a:t>
            </a:r>
            <a:r>
              <a:rPr lang="en-US" altLang="zh-CN" sz="2000" b="1"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latin typeface="Times New Roman" panose="02020603050405020304" pitchFamily="18" charset="0"/>
              </a:rPr>
              <a:t>cạnh</a:t>
            </a:r>
            <a:r>
              <a:rPr lang="en-US" altLang="zh-CN" sz="2000" b="1"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latin typeface="Times New Roman" panose="02020603050405020304" pitchFamily="18" charset="0"/>
              </a:rPr>
              <a:t>bên</a:t>
            </a:r>
            <a:r>
              <a:rPr lang="en-US" altLang="zh-CN" sz="2000" b="1"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latin typeface="Times New Roman" panose="02020603050405020304" pitchFamily="18" charset="0"/>
              </a:rPr>
              <a:t>của</a:t>
            </a:r>
            <a:r>
              <a:rPr lang="en-US" altLang="zh-CN" sz="2000" b="1"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latin typeface="Times New Roman" panose="02020603050405020304" pitchFamily="18" charset="0"/>
              </a:rPr>
              <a:t>hình</a:t>
            </a:r>
            <a:r>
              <a:rPr lang="en-US" altLang="zh-CN" sz="2000" b="1"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latin typeface="Times New Roman" panose="02020603050405020304" pitchFamily="18" charset="0"/>
              </a:rPr>
              <a:t>thang</a:t>
            </a:r>
            <a:r>
              <a:rPr lang="en-US" altLang="zh-CN" sz="2000" b="1"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latin typeface="Times New Roman" panose="02020603050405020304" pitchFamily="18" charset="0"/>
              </a:rPr>
              <a:t>và</a:t>
            </a:r>
            <a:r>
              <a:rPr lang="en-US" altLang="zh-CN" sz="2000" b="1">
                <a:latin typeface="Times New Roman" panose="02020603050405020304" pitchFamily="18" charset="0"/>
              </a:rPr>
              <a:t> song </a:t>
            </a:r>
            <a:r>
              <a:rPr lang="en-US" altLang="zh-CN" sz="2000" b="1" err="1">
                <a:latin typeface="Times New Roman" panose="02020603050405020304" pitchFamily="18" charset="0"/>
              </a:rPr>
              <a:t>song</a:t>
            </a:r>
            <a:r>
              <a:rPr lang="en-US" altLang="zh-CN" sz="2000" b="1"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latin typeface="Times New Roman" panose="02020603050405020304" pitchFamily="18" charset="0"/>
              </a:rPr>
              <a:t>với</a:t>
            </a:r>
            <a:r>
              <a:rPr lang="en-US" altLang="zh-CN" sz="2000" b="1"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latin typeface="Times New Roman" panose="02020603050405020304" pitchFamily="18" charset="0"/>
              </a:rPr>
              <a:t>hai</a:t>
            </a:r>
            <a:r>
              <a:rPr lang="en-US" altLang="zh-CN" sz="2000" b="1"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latin typeface="Times New Roman" panose="02020603050405020304" pitchFamily="18" charset="0"/>
              </a:rPr>
              <a:t>đáy</a:t>
            </a:r>
            <a:r>
              <a:rPr lang="en-US" altLang="zh-CN" sz="2000" b="1"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latin typeface="Times New Roman" panose="02020603050405020304" pitchFamily="18" charset="0"/>
              </a:rPr>
              <a:t>thì</a:t>
            </a:r>
            <a:r>
              <a:rPr lang="en-US" altLang="zh-CN" sz="2000" b="1"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latin typeface="Times New Roman" panose="02020603050405020304" pitchFamily="18" charset="0"/>
              </a:rPr>
              <a:t>đi</a:t>
            </a:r>
            <a:r>
              <a:rPr lang="en-US" altLang="zh-CN" sz="2000" b="1">
                <a:latin typeface="Times New Roman" panose="02020603050405020304" pitchFamily="18" charset="0"/>
              </a:rPr>
              <a:t> qua </a:t>
            </a:r>
            <a:r>
              <a:rPr lang="en-US" altLang="zh-CN" sz="2000" b="1" err="1">
                <a:latin typeface="Times New Roman" panose="02020603050405020304" pitchFamily="18" charset="0"/>
              </a:rPr>
              <a:t>trung</a:t>
            </a:r>
            <a:r>
              <a:rPr lang="en-US" altLang="zh-CN" sz="2000" b="1"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latin typeface="Times New Roman" panose="02020603050405020304" pitchFamily="18" charset="0"/>
              </a:rPr>
              <a:t>điểm</a:t>
            </a:r>
            <a:r>
              <a:rPr lang="en-US" altLang="zh-CN" sz="2000" b="1"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latin typeface="Times New Roman" panose="02020603050405020304" pitchFamily="18" charset="0"/>
              </a:rPr>
              <a:t>cạnh</a:t>
            </a:r>
            <a:r>
              <a:rPr lang="en-US" altLang="zh-CN" sz="2000" b="1"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latin typeface="Times New Roman" panose="02020603050405020304" pitchFamily="18" charset="0"/>
              </a:rPr>
              <a:t>bên</a:t>
            </a:r>
            <a:r>
              <a:rPr lang="en-US" altLang="zh-CN" sz="2000" b="1"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latin typeface="Times New Roman" panose="02020603050405020304" pitchFamily="18" charset="0"/>
              </a:rPr>
              <a:t>thứ</a:t>
            </a:r>
            <a:r>
              <a:rPr lang="en-US" altLang="zh-CN" sz="2000" b="1"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latin typeface="Times New Roman" panose="02020603050405020304" pitchFamily="18" charset="0"/>
              </a:rPr>
              <a:t>hai</a:t>
            </a:r>
            <a:r>
              <a:rPr lang="en-US" altLang="zh-CN" sz="2000" b="1">
                <a:latin typeface="Times New Roman" panose="02020603050405020304" pitchFamily="18" charset="0"/>
              </a:rPr>
              <a:t>.</a:t>
            </a:r>
            <a:endParaRPr lang="en-US" altLang="zh-CN" sz="2000" b="1">
              <a:latin typeface="Times New Roman" panose="02020603050405020304" pitchFamily="18" charset="0"/>
            </a:endParaRPr>
          </a:p>
        </p:txBody>
      </p:sp>
      <p:sp>
        <p:nvSpPr>
          <p:cNvPr id="23571" name="Rectangles 9425"/>
          <p:cNvSpPr/>
          <p:nvPr/>
        </p:nvSpPr>
        <p:spPr>
          <a:xfrm>
            <a:off x="188913" y="1033463"/>
            <a:ext cx="8243887" cy="727075"/>
          </a:xfrm>
          <a:prstGeom prst="rect">
            <a:avLst/>
          </a:prstGeom>
          <a:noFill/>
          <a:ln w="2857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23572" name="Rectangles 9426"/>
          <p:cNvSpPr/>
          <p:nvPr/>
        </p:nvSpPr>
        <p:spPr>
          <a:xfrm>
            <a:off x="195263" y="520700"/>
            <a:ext cx="1731962" cy="42386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zh-CN" sz="2400" b="1" err="1">
                <a:solidFill>
                  <a:srgbClr val="2B08FC"/>
                </a:solidFill>
                <a:latin typeface="Times New Roman" panose="02020603050405020304" pitchFamily="18" charset="0"/>
              </a:rPr>
              <a:t>a) Định</a:t>
            </a:r>
            <a:r>
              <a:rPr lang="en-US" altLang="zh-CN" sz="2400" b="1">
                <a:solidFill>
                  <a:srgbClr val="2B08F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rgbClr val="2B08FC"/>
                </a:solidFill>
                <a:latin typeface="Times New Roman" panose="02020603050405020304" pitchFamily="18" charset="0"/>
              </a:rPr>
              <a:t>lí</a:t>
            </a:r>
            <a:r>
              <a:rPr lang="en-US" altLang="zh-CN" sz="2400" b="1">
                <a:solidFill>
                  <a:srgbClr val="2B08FC"/>
                </a:solidFill>
                <a:latin typeface="Times New Roman" panose="02020603050405020304" pitchFamily="18" charset="0"/>
              </a:rPr>
              <a:t> 3:</a:t>
            </a:r>
            <a:endParaRPr lang="en-US" altLang="zh-CN" sz="2400" b="1">
              <a:solidFill>
                <a:srgbClr val="2B08FC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35" name="Text Box 9434"/>
          <p:cNvSpPr txBox="1"/>
          <p:nvPr/>
        </p:nvSpPr>
        <p:spPr>
          <a:xfrm>
            <a:off x="257175" y="2436813"/>
            <a:ext cx="631825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rgbClr val="663300"/>
                </a:solidFill>
                <a:latin typeface="Times New Roman" panose="02020603050405020304" pitchFamily="18" charset="0"/>
              </a:rPr>
              <a:t>GT</a:t>
            </a:r>
            <a:endParaRPr lang="en-US" altLang="zh-CN" sz="2000" b="1">
              <a:solidFill>
                <a:srgbClr val="66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36" name="Text Box 9435"/>
          <p:cNvSpPr txBox="1"/>
          <p:nvPr/>
        </p:nvSpPr>
        <p:spPr>
          <a:xfrm>
            <a:off x="788988" y="2439988"/>
            <a:ext cx="2419350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 err="1">
                <a:solidFill>
                  <a:srgbClr val="66330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zh-CN" sz="2000" b="1">
                <a:solidFill>
                  <a:srgbClr val="66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663300"/>
                </a:solidFill>
                <a:latin typeface="Times New Roman" panose="02020603050405020304" pitchFamily="18" charset="0"/>
              </a:rPr>
              <a:t>thang</a:t>
            </a:r>
            <a:r>
              <a:rPr lang="en-US" altLang="zh-CN" sz="2000" b="1">
                <a:solidFill>
                  <a:srgbClr val="663300"/>
                </a:solidFill>
                <a:latin typeface="Times New Roman" panose="02020603050405020304" pitchFamily="18" charset="0"/>
              </a:rPr>
              <a:t> ABCD </a:t>
            </a:r>
            <a:endParaRPr lang="en-US" altLang="zh-CN" sz="2000" b="1">
              <a:solidFill>
                <a:srgbClr val="66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37" name="Text Box 9436"/>
          <p:cNvSpPr txBox="1"/>
          <p:nvPr/>
        </p:nvSpPr>
        <p:spPr>
          <a:xfrm>
            <a:off x="2955925" y="2427288"/>
            <a:ext cx="1306513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rgbClr val="663300"/>
                </a:solidFill>
                <a:latin typeface="Times New Roman" panose="02020603050405020304" pitchFamily="18" charset="0"/>
              </a:rPr>
              <a:t>(AB//CD),</a:t>
            </a:r>
            <a:endParaRPr lang="en-US" altLang="zh-CN" sz="2000" b="1">
              <a:solidFill>
                <a:srgbClr val="66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38" name="Text Box 9437"/>
          <p:cNvSpPr txBox="1"/>
          <p:nvPr/>
        </p:nvSpPr>
        <p:spPr>
          <a:xfrm>
            <a:off x="4100513" y="2441575"/>
            <a:ext cx="1331912" cy="3984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rgbClr val="663300"/>
                </a:solidFill>
                <a:latin typeface="Times New Roman" panose="02020603050405020304" pitchFamily="18" charset="0"/>
              </a:rPr>
              <a:t>AE = ED,</a:t>
            </a:r>
            <a:endParaRPr lang="en-US" altLang="zh-CN" sz="2000" b="1">
              <a:solidFill>
                <a:srgbClr val="66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39" name="Text Box 9438"/>
          <p:cNvSpPr txBox="1"/>
          <p:nvPr/>
        </p:nvSpPr>
        <p:spPr>
          <a:xfrm>
            <a:off x="777875" y="2763838"/>
            <a:ext cx="1103313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rgbClr val="663300"/>
                </a:solidFill>
                <a:latin typeface="Times New Roman" panose="02020603050405020304" pitchFamily="18" charset="0"/>
              </a:rPr>
              <a:t>EF//AB,</a:t>
            </a:r>
            <a:endParaRPr lang="en-US" altLang="zh-CN" sz="2000" b="1">
              <a:solidFill>
                <a:srgbClr val="66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40" name="Text Box 9439"/>
          <p:cNvSpPr txBox="1"/>
          <p:nvPr/>
        </p:nvSpPr>
        <p:spPr>
          <a:xfrm>
            <a:off x="1778000" y="2768600"/>
            <a:ext cx="1103313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rgbClr val="663300"/>
                </a:solidFill>
                <a:latin typeface="Times New Roman" panose="02020603050405020304" pitchFamily="18" charset="0"/>
              </a:rPr>
              <a:t>EF//CD</a:t>
            </a:r>
            <a:endParaRPr lang="en-US" altLang="zh-CN" sz="2000" b="1">
              <a:solidFill>
                <a:srgbClr val="66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41" name="Text Box 9440"/>
          <p:cNvSpPr txBox="1"/>
          <p:nvPr/>
        </p:nvSpPr>
        <p:spPr>
          <a:xfrm>
            <a:off x="157163" y="3268663"/>
            <a:ext cx="766762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rgbClr val="663300"/>
                </a:solidFill>
                <a:latin typeface="Arial" panose="020B0604020202020204" pitchFamily="34" charset="0"/>
              </a:rPr>
              <a:t> </a:t>
            </a:r>
            <a:r>
              <a:rPr lang="en-US" altLang="zh-CN" sz="2000" b="1">
                <a:solidFill>
                  <a:srgbClr val="663300"/>
                </a:solidFill>
                <a:latin typeface="Times New Roman" panose="02020603050405020304" pitchFamily="18" charset="0"/>
              </a:rPr>
              <a:t>KL</a:t>
            </a:r>
            <a:endParaRPr lang="en-US" altLang="zh-CN" sz="2000" b="1">
              <a:solidFill>
                <a:srgbClr val="66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46" name="Rectangles 9445"/>
          <p:cNvSpPr/>
          <p:nvPr/>
        </p:nvSpPr>
        <p:spPr>
          <a:xfrm>
            <a:off x="1476375" y="3260725"/>
            <a:ext cx="1117600" cy="39846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altLang="zh-CN" sz="2000" b="1">
                <a:solidFill>
                  <a:srgbClr val="663300"/>
                </a:solidFill>
                <a:latin typeface="Times New Roman" panose="02020603050405020304" pitchFamily="18" charset="0"/>
              </a:rPr>
              <a:t>FB = FC</a:t>
            </a:r>
            <a:endParaRPr lang="en-US" altLang="zh-CN" sz="2000" b="1">
              <a:solidFill>
                <a:srgbClr val="66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81" name="Text Box 6"/>
          <p:cNvSpPr txBox="1"/>
          <p:nvPr/>
        </p:nvSpPr>
        <p:spPr>
          <a:xfrm>
            <a:off x="14288" y="0"/>
            <a:ext cx="5510212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b="1" dirty="0">
                <a:solidFill>
                  <a:srgbClr val="FF1705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zh-CN" sz="2400" b="1" u="sng" dirty="0">
                <a:solidFill>
                  <a:srgbClr val="FF1705"/>
                </a:solidFill>
                <a:latin typeface="Times New Roman" panose="02020603050405020304" pitchFamily="18" charset="0"/>
              </a:rPr>
              <a:t>Đường trung bình của hình thang:</a:t>
            </a:r>
            <a:endParaRPr lang="en-US" altLang="zh-CN" sz="2400" b="1" u="sng" dirty="0">
              <a:solidFill>
                <a:srgbClr val="FF1705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971675" y="457200"/>
            <a:ext cx="2457450" cy="4603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400" err="1">
                <a:latin typeface="Times New Roman" panose="02020603050405020304" pitchFamily="18" charset="0"/>
              </a:rPr>
              <a:t>(Học SGK)</a:t>
            </a:r>
            <a:endParaRPr lang="en-US" altLang="zh-CN" sz="2400" err="1">
              <a:latin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762000" y="2335213"/>
            <a:ext cx="12700" cy="16271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36525" y="3194050"/>
            <a:ext cx="5121275" cy="635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404" grpId="0"/>
      <p:bldP spid="9435" grpId="0"/>
      <p:bldP spid="9436" grpId="0"/>
      <p:bldP spid="9437" grpId="0"/>
      <p:bldP spid="9438" grpId="0"/>
      <p:bldP spid="9439" grpId="0"/>
      <p:bldP spid="9440" grpId="0"/>
      <p:bldP spid="9441" grpId="0"/>
      <p:bldP spid="94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Content Placeholder 10241"/>
          <p:cNvSpPr>
            <a:spLocks noGrp="1"/>
          </p:cNvSpPr>
          <p:nvPr>
            <p:ph idx="1"/>
          </p:nvPr>
        </p:nvSpPr>
        <p:spPr>
          <a:xfrm>
            <a:off x="406400" y="647700"/>
            <a:ext cx="8229600" cy="663575"/>
          </a:xfrm>
        </p:spPr>
        <p:txBody>
          <a:bodyPr anchor="t" anchorCtr="0"/>
          <a:p>
            <a:pPr marL="0" indent="290830">
              <a:lnSpc>
                <a:spcPct val="90000"/>
              </a:lnSpc>
              <a:buNone/>
            </a:pPr>
            <a:r>
              <a:rPr lang="en-US" altLang="zh-CN" sz="2000" b="1" err="1">
                <a:solidFill>
                  <a:srgbClr val="2B08FC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zh-CN" sz="2000" b="1">
                <a:solidFill>
                  <a:srgbClr val="2B08F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2B08FC"/>
                </a:solidFill>
                <a:latin typeface="Times New Roman" panose="02020603050405020304" pitchFamily="18" charset="0"/>
              </a:rPr>
              <a:t>trung</a:t>
            </a:r>
            <a:r>
              <a:rPr lang="en-US" altLang="zh-CN" sz="2000" b="1">
                <a:solidFill>
                  <a:srgbClr val="2B08F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2B08FC"/>
                </a:solidFill>
                <a:latin typeface="Times New Roman" panose="02020603050405020304" pitchFamily="18" charset="0"/>
              </a:rPr>
              <a:t>bình</a:t>
            </a:r>
            <a:r>
              <a:rPr lang="en-US" altLang="zh-CN" sz="2000" b="1">
                <a:solidFill>
                  <a:srgbClr val="2B08F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2B08FC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2000" b="1">
                <a:solidFill>
                  <a:srgbClr val="2B08F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2B08FC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zh-CN" sz="2000" b="1">
                <a:solidFill>
                  <a:srgbClr val="2B08F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2B08FC"/>
                </a:solidFill>
                <a:latin typeface="Times New Roman" panose="02020603050405020304" pitchFamily="18" charset="0"/>
              </a:rPr>
              <a:t>thang</a:t>
            </a:r>
            <a:r>
              <a:rPr lang="en-US" altLang="zh-CN" sz="2000" b="1">
                <a:solidFill>
                  <a:srgbClr val="2B08F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2B08FC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zh-CN" sz="2000" b="1">
                <a:solidFill>
                  <a:srgbClr val="2B08F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2B08FC"/>
                </a:solidFill>
                <a:latin typeface="Times New Roman" panose="02020603050405020304" pitchFamily="18" charset="0"/>
              </a:rPr>
              <a:t>đoạn</a:t>
            </a:r>
            <a:r>
              <a:rPr lang="en-US" altLang="zh-CN" sz="2000" b="1">
                <a:solidFill>
                  <a:srgbClr val="2B08F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2B08FC"/>
                </a:solidFill>
                <a:latin typeface="Times New Roman" panose="02020603050405020304" pitchFamily="18" charset="0"/>
              </a:rPr>
              <a:t>thẳng</a:t>
            </a:r>
            <a:r>
              <a:rPr lang="en-US" altLang="zh-CN" sz="2000" b="1">
                <a:solidFill>
                  <a:srgbClr val="2B08F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2B08FC"/>
                </a:solidFill>
                <a:latin typeface="Times New Roman" panose="02020603050405020304" pitchFamily="18" charset="0"/>
              </a:rPr>
              <a:t>nối</a:t>
            </a:r>
            <a:r>
              <a:rPr lang="en-US" altLang="zh-CN" sz="2000" b="1">
                <a:solidFill>
                  <a:srgbClr val="2B08F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2B08FC"/>
                </a:solidFill>
                <a:latin typeface="Times New Roman" panose="02020603050405020304" pitchFamily="18" charset="0"/>
              </a:rPr>
              <a:t>trung</a:t>
            </a:r>
            <a:r>
              <a:rPr lang="en-US" altLang="zh-CN" sz="2000" b="1">
                <a:solidFill>
                  <a:srgbClr val="2B08F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2B08FC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zh-CN" sz="2000" b="1">
                <a:solidFill>
                  <a:srgbClr val="2B08F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2B08FC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zh-CN" sz="2000" b="1">
                <a:solidFill>
                  <a:srgbClr val="2B08F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2B08FC"/>
                </a:solidFill>
                <a:latin typeface="Times New Roman" panose="02020603050405020304" pitchFamily="18" charset="0"/>
              </a:rPr>
              <a:t>cạnh</a:t>
            </a:r>
            <a:r>
              <a:rPr lang="en-US" altLang="zh-CN" sz="2000" b="1">
                <a:solidFill>
                  <a:srgbClr val="2B08F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2B08FC"/>
                </a:solidFill>
                <a:latin typeface="Times New Roman" panose="02020603050405020304" pitchFamily="18" charset="0"/>
              </a:rPr>
              <a:t>bên</a:t>
            </a:r>
            <a:r>
              <a:rPr lang="en-US" altLang="zh-CN" sz="2000" b="1">
                <a:solidFill>
                  <a:srgbClr val="2B08F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2B08FC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2000" b="1">
                <a:solidFill>
                  <a:srgbClr val="2B08F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2B08FC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zh-CN" sz="2000" b="1">
                <a:solidFill>
                  <a:srgbClr val="2B08F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2B08FC"/>
                </a:solidFill>
                <a:latin typeface="Times New Roman" panose="02020603050405020304" pitchFamily="18" charset="0"/>
              </a:rPr>
              <a:t>thang</a:t>
            </a:r>
            <a:r>
              <a:rPr lang="en-US" altLang="zh-CN" sz="2000" b="1">
                <a:solidFill>
                  <a:srgbClr val="2B08FC"/>
                </a:solidFill>
                <a:latin typeface="Times New Roman" panose="02020603050405020304" pitchFamily="18" charset="0"/>
              </a:rPr>
              <a:t>.</a:t>
            </a:r>
            <a:endParaRPr lang="en-US" altLang="zh-CN" sz="2000" b="1">
              <a:solidFill>
                <a:srgbClr val="2B08FC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78" name="Rectangles 10248"/>
          <p:cNvSpPr/>
          <p:nvPr/>
        </p:nvSpPr>
        <p:spPr>
          <a:xfrm>
            <a:off x="344488" y="147638"/>
            <a:ext cx="2155825" cy="422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b)  </a:t>
            </a:r>
            <a:r>
              <a:rPr lang="en-US" altLang="zh-CN" sz="2400" b="1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rgbClr val="FF0000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endParaRPr lang="en-US" altLang="zh-CN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0311" name="Group 10310"/>
          <p:cNvGrpSpPr/>
          <p:nvPr/>
        </p:nvGrpSpPr>
        <p:grpSpPr>
          <a:xfrm>
            <a:off x="5443538" y="1336675"/>
            <a:ext cx="3751262" cy="1968500"/>
            <a:chOff x="3429" y="842"/>
            <a:chExt cx="2363" cy="1240"/>
          </a:xfrm>
        </p:grpSpPr>
        <p:grpSp>
          <p:nvGrpSpPr>
            <p:cNvPr id="24580" name="Group 10290"/>
            <p:cNvGrpSpPr/>
            <p:nvPr/>
          </p:nvGrpSpPr>
          <p:grpSpPr>
            <a:xfrm>
              <a:off x="3436" y="842"/>
              <a:ext cx="2356" cy="1240"/>
              <a:chOff x="399" y="2615"/>
              <a:chExt cx="2356" cy="1240"/>
            </a:xfrm>
          </p:grpSpPr>
          <p:sp>
            <p:nvSpPr>
              <p:cNvPr id="24581" name="Straight Connector 10291"/>
              <p:cNvSpPr/>
              <p:nvPr/>
            </p:nvSpPr>
            <p:spPr>
              <a:xfrm>
                <a:off x="839" y="2855"/>
                <a:ext cx="931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4582" name="Straight Connector 10292"/>
              <p:cNvSpPr/>
              <p:nvPr/>
            </p:nvSpPr>
            <p:spPr>
              <a:xfrm>
                <a:off x="481" y="3625"/>
                <a:ext cx="2127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4583" name="Straight Connector 10293"/>
              <p:cNvSpPr/>
              <p:nvPr/>
            </p:nvSpPr>
            <p:spPr>
              <a:xfrm flipH="1">
                <a:off x="491" y="2846"/>
                <a:ext cx="348" cy="779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4584" name="Straight Connector 10294"/>
              <p:cNvSpPr/>
              <p:nvPr/>
            </p:nvSpPr>
            <p:spPr>
              <a:xfrm>
                <a:off x="1762" y="2846"/>
                <a:ext cx="839" cy="788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4585" name="Text Box 10295"/>
              <p:cNvSpPr txBox="1"/>
              <p:nvPr/>
            </p:nvSpPr>
            <p:spPr>
              <a:xfrm>
                <a:off x="687" y="2615"/>
                <a:ext cx="297" cy="2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000" b="1">
                    <a:latin typeface="Arial" panose="020B0604020202020204" pitchFamily="34" charset="0"/>
                  </a:rPr>
                  <a:t>A</a:t>
                </a:r>
                <a:endParaRPr lang="en-US" altLang="zh-CN" sz="2000" b="1">
                  <a:latin typeface="Arial" panose="020B0604020202020204" pitchFamily="34" charset="0"/>
                </a:endParaRPr>
              </a:p>
            </p:txBody>
          </p:sp>
          <p:sp>
            <p:nvSpPr>
              <p:cNvPr id="24586" name="Text Box 10296"/>
              <p:cNvSpPr txBox="1"/>
              <p:nvPr/>
            </p:nvSpPr>
            <p:spPr>
              <a:xfrm>
                <a:off x="1696" y="2644"/>
                <a:ext cx="297" cy="2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000" b="1">
                    <a:latin typeface="Arial" panose="020B0604020202020204" pitchFamily="34" charset="0"/>
                  </a:rPr>
                  <a:t>B</a:t>
                </a:r>
                <a:endParaRPr lang="en-US" altLang="zh-CN" sz="2000" b="1">
                  <a:latin typeface="Arial" panose="020B0604020202020204" pitchFamily="34" charset="0"/>
                </a:endParaRPr>
              </a:p>
            </p:txBody>
          </p:sp>
          <p:sp>
            <p:nvSpPr>
              <p:cNvPr id="24587" name="Text Box 10297"/>
              <p:cNvSpPr txBox="1"/>
              <p:nvPr/>
            </p:nvSpPr>
            <p:spPr>
              <a:xfrm>
                <a:off x="399" y="3604"/>
                <a:ext cx="297" cy="2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000" b="1">
                    <a:latin typeface="Arial" panose="020B0604020202020204" pitchFamily="34" charset="0"/>
                  </a:rPr>
                  <a:t>D</a:t>
                </a:r>
                <a:endParaRPr lang="en-US" altLang="zh-CN" sz="2000" b="1">
                  <a:latin typeface="Arial" panose="020B0604020202020204" pitchFamily="34" charset="0"/>
                </a:endParaRPr>
              </a:p>
            </p:txBody>
          </p:sp>
          <p:sp>
            <p:nvSpPr>
              <p:cNvPr id="24588" name="Text Box 10298"/>
              <p:cNvSpPr txBox="1"/>
              <p:nvPr/>
            </p:nvSpPr>
            <p:spPr>
              <a:xfrm>
                <a:off x="2458" y="3605"/>
                <a:ext cx="297" cy="2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000" b="1">
                    <a:latin typeface="Arial" panose="020B0604020202020204" pitchFamily="34" charset="0"/>
                  </a:rPr>
                  <a:t>C</a:t>
                </a:r>
                <a:endParaRPr lang="en-US" altLang="zh-CN" sz="2000" b="1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4589" name="Straight Connector 10299"/>
            <p:cNvSpPr/>
            <p:nvPr/>
          </p:nvSpPr>
          <p:spPr>
            <a:xfrm flipH="1">
              <a:off x="3528" y="1081"/>
              <a:ext cx="339" cy="779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590" name="Text Box 10300"/>
            <p:cNvSpPr txBox="1"/>
            <p:nvPr/>
          </p:nvSpPr>
          <p:spPr>
            <a:xfrm>
              <a:off x="3429" y="1288"/>
              <a:ext cx="475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>
                  <a:latin typeface="Arial" panose="020B0604020202020204" pitchFamily="34" charset="0"/>
                </a:rPr>
                <a:t>E  </a:t>
              </a:r>
              <a:r>
                <a:rPr lang="en-US" altLang="zh-CN" sz="2000" b="1">
                  <a:latin typeface=".VnBodoniH" panose="020B7200000000000000" pitchFamily="34" charset="0"/>
                </a:rPr>
                <a:t>.</a:t>
              </a:r>
              <a:endParaRPr lang="en-US" altLang="zh-CN" sz="2000" b="1">
                <a:latin typeface=".VnBodoniH" panose="020B7200000000000000" pitchFamily="34" charset="0"/>
              </a:endParaRPr>
            </a:p>
          </p:txBody>
        </p:sp>
        <p:sp>
          <p:nvSpPr>
            <p:cNvPr id="24591" name="Straight Connector 10301"/>
            <p:cNvSpPr/>
            <p:nvPr/>
          </p:nvSpPr>
          <p:spPr>
            <a:xfrm>
              <a:off x="3740" y="1226"/>
              <a:ext cx="101" cy="59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592" name="Straight Connector 10302"/>
            <p:cNvSpPr/>
            <p:nvPr/>
          </p:nvSpPr>
          <p:spPr>
            <a:xfrm>
              <a:off x="3572" y="1618"/>
              <a:ext cx="101" cy="59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593" name="Straight Connector 10303"/>
            <p:cNvSpPr/>
            <p:nvPr/>
          </p:nvSpPr>
          <p:spPr>
            <a:xfrm>
              <a:off x="3706" y="1446"/>
              <a:ext cx="1499" cy="0"/>
            </a:xfrm>
            <a:prstGeom prst="line">
              <a:avLst/>
            </a:prstGeom>
            <a:ln w="28575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594" name="Text Box 10304"/>
            <p:cNvSpPr txBox="1"/>
            <p:nvPr/>
          </p:nvSpPr>
          <p:spPr>
            <a:xfrm>
              <a:off x="5149" y="1221"/>
              <a:ext cx="254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>
                  <a:latin typeface="Arial" panose="020B0604020202020204" pitchFamily="34" charset="0"/>
                </a:rPr>
                <a:t>F</a:t>
              </a:r>
              <a:endParaRPr lang="en-US" altLang="zh-CN" sz="2000" b="1">
                <a:latin typeface="Arial" panose="020B0604020202020204" pitchFamily="34" charset="0"/>
              </a:endParaRPr>
            </a:p>
          </p:txBody>
        </p:sp>
        <p:sp>
          <p:nvSpPr>
            <p:cNvPr id="24595" name="Straight Connector 10305"/>
            <p:cNvSpPr/>
            <p:nvPr/>
          </p:nvSpPr>
          <p:spPr>
            <a:xfrm>
              <a:off x="4807" y="1082"/>
              <a:ext cx="830" cy="779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596" name="Straight Connector 10306"/>
            <p:cNvSpPr/>
            <p:nvPr/>
          </p:nvSpPr>
          <p:spPr>
            <a:xfrm flipH="1">
              <a:off x="4895" y="1178"/>
              <a:ext cx="102" cy="7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597" name="Straight Connector 10307"/>
            <p:cNvSpPr/>
            <p:nvPr/>
          </p:nvSpPr>
          <p:spPr>
            <a:xfrm flipH="1">
              <a:off x="4927" y="1210"/>
              <a:ext cx="102" cy="7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598" name="Straight Connector 10308"/>
            <p:cNvSpPr/>
            <p:nvPr/>
          </p:nvSpPr>
          <p:spPr>
            <a:xfrm flipH="1">
              <a:off x="5304" y="1563"/>
              <a:ext cx="102" cy="7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599" name="Straight Connector 10309"/>
            <p:cNvSpPr/>
            <p:nvPr/>
          </p:nvSpPr>
          <p:spPr>
            <a:xfrm flipH="1">
              <a:off x="5272" y="1532"/>
              <a:ext cx="102" cy="7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10312" name="Rectangles 10311"/>
          <p:cNvSpPr/>
          <p:nvPr/>
        </p:nvSpPr>
        <p:spPr>
          <a:xfrm>
            <a:off x="349250" y="646113"/>
            <a:ext cx="8148638" cy="671512"/>
          </a:xfrm>
          <a:prstGeom prst="rect">
            <a:avLst/>
          </a:prstGeom>
          <a:noFill/>
          <a:ln w="952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10313" name="Text Box 10312"/>
          <p:cNvSpPr txBox="1"/>
          <p:nvPr/>
        </p:nvSpPr>
        <p:spPr>
          <a:xfrm>
            <a:off x="269875" y="2274888"/>
            <a:ext cx="4787900" cy="7016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 u="sng" err="1">
                <a:solidFill>
                  <a:srgbClr val="0000FF"/>
                </a:solidFill>
                <a:latin typeface="Times New Roman" panose="02020603050405020304" pitchFamily="18" charset="0"/>
              </a:rPr>
              <a:t>Vận</a:t>
            </a:r>
            <a:r>
              <a:rPr lang="en-US" altLang="zh-CN" sz="2000" b="1" u="sng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u="sng" err="1">
                <a:solidFill>
                  <a:srgbClr val="0000FF"/>
                </a:solidFill>
                <a:latin typeface="Times New Roman" panose="02020603050405020304" pitchFamily="18" charset="0"/>
              </a:rPr>
              <a:t>dụng</a:t>
            </a:r>
            <a:r>
              <a:rPr lang="en-US" altLang="zh-CN" sz="2000" b="1" u="sng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r>
              <a:rPr lang="en-US" altLang="zh-CN" sz="2000" b="1">
                <a:solidFill>
                  <a:srgbClr val="66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663300"/>
                </a:solidFill>
                <a:latin typeface="Times New Roman" panose="02020603050405020304" pitchFamily="18" charset="0"/>
              </a:rPr>
              <a:t>Chỉ</a:t>
            </a:r>
            <a:r>
              <a:rPr lang="en-US" altLang="zh-CN" sz="2000" b="1">
                <a:solidFill>
                  <a:srgbClr val="66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663300"/>
                </a:solidFill>
                <a:latin typeface="Times New Roman" panose="02020603050405020304" pitchFamily="18" charset="0"/>
              </a:rPr>
              <a:t>ra</a:t>
            </a:r>
            <a:r>
              <a:rPr lang="en-US" altLang="zh-CN" sz="2000" b="1">
                <a:solidFill>
                  <a:srgbClr val="66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663300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zh-CN" sz="2000" b="1">
                <a:solidFill>
                  <a:srgbClr val="66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663300"/>
                </a:solidFill>
                <a:latin typeface="Times New Roman" panose="02020603050405020304" pitchFamily="18" charset="0"/>
              </a:rPr>
              <a:t>trung</a:t>
            </a:r>
            <a:r>
              <a:rPr lang="en-US" altLang="zh-CN" sz="2000" b="1">
                <a:solidFill>
                  <a:srgbClr val="66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663300"/>
                </a:solidFill>
                <a:latin typeface="Times New Roman" panose="02020603050405020304" pitchFamily="18" charset="0"/>
              </a:rPr>
              <a:t>bình</a:t>
            </a:r>
            <a:r>
              <a:rPr lang="en-US" altLang="zh-CN" sz="2000" b="1">
                <a:solidFill>
                  <a:srgbClr val="66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6633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2000" b="1">
                <a:solidFill>
                  <a:srgbClr val="66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66330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zh-CN" sz="2000" b="1">
                <a:solidFill>
                  <a:srgbClr val="66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663300"/>
                </a:solidFill>
                <a:latin typeface="Times New Roman" panose="02020603050405020304" pitchFamily="18" charset="0"/>
              </a:rPr>
              <a:t>thang</a:t>
            </a:r>
            <a:r>
              <a:rPr lang="en-US" altLang="zh-CN" sz="2000" b="1">
                <a:solidFill>
                  <a:srgbClr val="66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6633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zh-CN" sz="2000" b="1">
                <a:solidFill>
                  <a:srgbClr val="66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663300"/>
                </a:solidFill>
                <a:latin typeface="Times New Roman" panose="02020603050405020304" pitchFamily="18" charset="0"/>
              </a:rPr>
              <a:t>mỗi</a:t>
            </a:r>
            <a:r>
              <a:rPr lang="en-US" altLang="zh-CN" sz="2000" b="1">
                <a:solidFill>
                  <a:srgbClr val="66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66330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zh-CN" sz="2000" b="1">
                <a:solidFill>
                  <a:srgbClr val="66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663300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zh-CN" sz="2000" b="1">
                <a:solidFill>
                  <a:srgbClr val="66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663300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zh-CN" sz="2000" b="1">
                <a:solidFill>
                  <a:srgbClr val="663300"/>
                </a:solidFill>
                <a:latin typeface="Times New Roman" panose="02020603050405020304" pitchFamily="18" charset="0"/>
              </a:rPr>
              <a:t>:</a:t>
            </a:r>
            <a:endParaRPr lang="en-US" altLang="zh-CN" sz="2000" b="1">
              <a:solidFill>
                <a:srgbClr val="6633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0382" name="Group 10381"/>
          <p:cNvGrpSpPr/>
          <p:nvPr/>
        </p:nvGrpSpPr>
        <p:grpSpPr>
          <a:xfrm>
            <a:off x="309563" y="3292475"/>
            <a:ext cx="8997950" cy="3263900"/>
            <a:chOff x="195" y="2216"/>
            <a:chExt cx="5668" cy="2056"/>
          </a:xfrm>
        </p:grpSpPr>
        <p:grpSp>
          <p:nvGrpSpPr>
            <p:cNvPr id="24603" name="Group 10313"/>
            <p:cNvGrpSpPr/>
            <p:nvPr/>
          </p:nvGrpSpPr>
          <p:grpSpPr>
            <a:xfrm>
              <a:off x="195" y="2216"/>
              <a:ext cx="1612" cy="1734"/>
              <a:chOff x="392" y="425"/>
              <a:chExt cx="1612" cy="1734"/>
            </a:xfrm>
          </p:grpSpPr>
          <p:sp>
            <p:nvSpPr>
              <p:cNvPr id="24604" name="Straight Connector 10314"/>
              <p:cNvSpPr/>
              <p:nvPr/>
            </p:nvSpPr>
            <p:spPr>
              <a:xfrm>
                <a:off x="512" y="1933"/>
                <a:ext cx="1344" cy="0"/>
              </a:xfrm>
              <a:prstGeom prst="line">
                <a:avLst/>
              </a:prstGeom>
              <a:ln w="349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4605" name="Straight Connector 10315"/>
              <p:cNvSpPr/>
              <p:nvPr/>
            </p:nvSpPr>
            <p:spPr>
              <a:xfrm>
                <a:off x="1196" y="913"/>
                <a:ext cx="0" cy="1008"/>
              </a:xfrm>
              <a:prstGeom prst="line">
                <a:avLst/>
              </a:prstGeom>
              <a:ln w="349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4606" name="Straight Connector 10316"/>
              <p:cNvSpPr/>
              <p:nvPr/>
            </p:nvSpPr>
            <p:spPr>
              <a:xfrm flipV="1">
                <a:off x="520" y="1153"/>
                <a:ext cx="0" cy="768"/>
              </a:xfrm>
              <a:prstGeom prst="line">
                <a:avLst/>
              </a:prstGeom>
              <a:ln w="349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4607" name="Straight Connector 10317"/>
              <p:cNvSpPr/>
              <p:nvPr/>
            </p:nvSpPr>
            <p:spPr>
              <a:xfrm flipV="1">
                <a:off x="1848" y="681"/>
                <a:ext cx="0" cy="1248"/>
              </a:xfrm>
              <a:prstGeom prst="line">
                <a:avLst/>
              </a:prstGeom>
              <a:ln w="349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4608" name="Straight Connector 10318"/>
              <p:cNvSpPr/>
              <p:nvPr/>
            </p:nvSpPr>
            <p:spPr>
              <a:xfrm flipV="1">
                <a:off x="524" y="673"/>
                <a:ext cx="1344" cy="480"/>
              </a:xfrm>
              <a:prstGeom prst="line">
                <a:avLst/>
              </a:prstGeom>
              <a:ln w="349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4609" name="Straight Connector 10319"/>
              <p:cNvSpPr/>
              <p:nvPr/>
            </p:nvSpPr>
            <p:spPr>
              <a:xfrm>
                <a:off x="1468" y="758"/>
                <a:ext cx="108" cy="82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4610" name="Straight Connector 10320"/>
              <p:cNvSpPr/>
              <p:nvPr/>
            </p:nvSpPr>
            <p:spPr>
              <a:xfrm>
                <a:off x="796" y="998"/>
                <a:ext cx="109" cy="8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4611" name="Freeform 10321"/>
              <p:cNvSpPr/>
              <p:nvPr/>
            </p:nvSpPr>
            <p:spPr>
              <a:xfrm>
                <a:off x="512" y="1854"/>
                <a:ext cx="69" cy="69"/>
              </a:xfrm>
              <a:custGeom>
                <a:avLst/>
                <a:gdLst/>
                <a:ahLst/>
                <a:cxnLst/>
                <a:pathLst>
                  <a:path w="80" h="88">
                    <a:moveTo>
                      <a:pt x="0" y="0"/>
                    </a:moveTo>
                    <a:lnTo>
                      <a:pt x="80" y="0"/>
                    </a:lnTo>
                    <a:lnTo>
                      <a:pt x="80" y="88"/>
                    </a:lnTo>
                  </a:path>
                </a:pathLst>
              </a:custGeom>
              <a:noFill/>
              <a:ln w="349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612" name="Freeform 10322"/>
              <p:cNvSpPr/>
              <p:nvPr/>
            </p:nvSpPr>
            <p:spPr>
              <a:xfrm rot="-5400000">
                <a:off x="1783" y="1845"/>
                <a:ext cx="69" cy="69"/>
              </a:xfrm>
              <a:custGeom>
                <a:avLst/>
                <a:gdLst/>
                <a:ahLst/>
                <a:cxnLst/>
                <a:pathLst>
                  <a:path w="80" h="88">
                    <a:moveTo>
                      <a:pt x="0" y="0"/>
                    </a:moveTo>
                    <a:lnTo>
                      <a:pt x="80" y="0"/>
                    </a:lnTo>
                    <a:lnTo>
                      <a:pt x="80" y="88"/>
                    </a:lnTo>
                  </a:path>
                </a:pathLst>
              </a:custGeom>
              <a:noFill/>
              <a:ln w="349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613" name="Text Box 10323"/>
              <p:cNvSpPr txBox="1"/>
              <p:nvPr/>
            </p:nvSpPr>
            <p:spPr>
              <a:xfrm>
                <a:off x="394" y="905"/>
                <a:ext cx="220" cy="231"/>
              </a:xfrm>
              <a:prstGeom prst="rect">
                <a:avLst/>
              </a:prstGeom>
              <a:noFill/>
              <a:ln w="34925">
                <a:noFill/>
              </a:ln>
            </p:spPr>
            <p:txBody>
              <a:bodyPr wrap="none" anchor="t" anchorCtr="0">
                <a:spAutoFit/>
              </a:bodyPr>
              <a:p>
                <a:r>
                  <a:rPr lang="en-US" altLang="zh-CN" b="1">
                    <a:latin typeface="VNI-Avo" pitchFamily="2" charset="0"/>
                  </a:rPr>
                  <a:t>A</a:t>
                </a:r>
                <a:endParaRPr lang="en-US" altLang="zh-CN" b="1">
                  <a:latin typeface="VNI-Avo" pitchFamily="2" charset="0"/>
                </a:endParaRPr>
              </a:p>
            </p:txBody>
          </p:sp>
          <p:sp>
            <p:nvSpPr>
              <p:cNvPr id="24614" name="Text Box 10324"/>
              <p:cNvSpPr txBox="1"/>
              <p:nvPr/>
            </p:nvSpPr>
            <p:spPr>
              <a:xfrm>
                <a:off x="1088" y="680"/>
                <a:ext cx="220" cy="231"/>
              </a:xfrm>
              <a:prstGeom prst="rect">
                <a:avLst/>
              </a:prstGeom>
              <a:noFill/>
              <a:ln w="34925">
                <a:noFill/>
              </a:ln>
            </p:spPr>
            <p:txBody>
              <a:bodyPr wrap="none" anchor="t" anchorCtr="0">
                <a:spAutoFit/>
              </a:bodyPr>
              <a:p>
                <a:r>
                  <a:rPr lang="en-US" altLang="zh-CN" b="1">
                    <a:latin typeface="VNI-Avo" pitchFamily="2" charset="0"/>
                  </a:rPr>
                  <a:t>B</a:t>
                </a:r>
                <a:endParaRPr lang="en-US" altLang="zh-CN" b="1">
                  <a:latin typeface="VNI-Avo" pitchFamily="2" charset="0"/>
                </a:endParaRPr>
              </a:p>
            </p:txBody>
          </p:sp>
          <p:sp>
            <p:nvSpPr>
              <p:cNvPr id="24615" name="Text Box 10325"/>
              <p:cNvSpPr txBox="1"/>
              <p:nvPr/>
            </p:nvSpPr>
            <p:spPr>
              <a:xfrm>
                <a:off x="1772" y="425"/>
                <a:ext cx="220" cy="231"/>
              </a:xfrm>
              <a:prstGeom prst="rect">
                <a:avLst/>
              </a:prstGeom>
              <a:noFill/>
              <a:ln w="34925">
                <a:noFill/>
              </a:ln>
            </p:spPr>
            <p:txBody>
              <a:bodyPr wrap="none" anchor="t" anchorCtr="0">
                <a:spAutoFit/>
              </a:bodyPr>
              <a:p>
                <a:r>
                  <a:rPr lang="en-US" altLang="zh-CN" b="1">
                    <a:latin typeface="VNI-Avo" pitchFamily="2" charset="0"/>
                  </a:rPr>
                  <a:t>C</a:t>
                </a:r>
                <a:endParaRPr lang="en-US" altLang="zh-CN" b="1">
                  <a:latin typeface="VNI-Avo" pitchFamily="2" charset="0"/>
                </a:endParaRPr>
              </a:p>
            </p:txBody>
          </p:sp>
          <p:sp>
            <p:nvSpPr>
              <p:cNvPr id="24616" name="Text Box 10326"/>
              <p:cNvSpPr txBox="1"/>
              <p:nvPr/>
            </p:nvSpPr>
            <p:spPr>
              <a:xfrm>
                <a:off x="1784" y="1916"/>
                <a:ext cx="220" cy="231"/>
              </a:xfrm>
              <a:prstGeom prst="rect">
                <a:avLst/>
              </a:prstGeom>
              <a:noFill/>
              <a:ln w="34925">
                <a:noFill/>
              </a:ln>
            </p:spPr>
            <p:txBody>
              <a:bodyPr wrap="none" anchor="t" anchorCtr="0">
                <a:spAutoFit/>
              </a:bodyPr>
              <a:p>
                <a:r>
                  <a:rPr lang="en-US" altLang="zh-CN" b="1">
                    <a:latin typeface="VNI-Avo" pitchFamily="2" charset="0"/>
                  </a:rPr>
                  <a:t>H</a:t>
                </a:r>
                <a:endParaRPr lang="en-US" altLang="zh-CN" b="1">
                  <a:latin typeface="VNI-Avo" pitchFamily="2" charset="0"/>
                </a:endParaRPr>
              </a:p>
            </p:txBody>
          </p:sp>
          <p:sp>
            <p:nvSpPr>
              <p:cNvPr id="24617" name="Text Box 10327"/>
              <p:cNvSpPr txBox="1"/>
              <p:nvPr/>
            </p:nvSpPr>
            <p:spPr>
              <a:xfrm>
                <a:off x="1100" y="1928"/>
                <a:ext cx="213" cy="231"/>
              </a:xfrm>
              <a:prstGeom prst="rect">
                <a:avLst/>
              </a:prstGeom>
              <a:noFill/>
              <a:ln w="34925">
                <a:noFill/>
              </a:ln>
            </p:spPr>
            <p:txBody>
              <a:bodyPr wrap="none" anchor="t" anchorCtr="0">
                <a:spAutoFit/>
              </a:bodyPr>
              <a:p>
                <a:r>
                  <a:rPr lang="en-US" altLang="zh-CN" b="1">
                    <a:latin typeface="VNI-Avo" pitchFamily="2" charset="0"/>
                  </a:rPr>
                  <a:t>E</a:t>
                </a:r>
                <a:endParaRPr lang="en-US" altLang="zh-CN" b="1">
                  <a:latin typeface="VNI-Avo" pitchFamily="2" charset="0"/>
                </a:endParaRPr>
              </a:p>
            </p:txBody>
          </p:sp>
          <p:sp>
            <p:nvSpPr>
              <p:cNvPr id="24618" name="Text Box 10328"/>
              <p:cNvSpPr txBox="1"/>
              <p:nvPr/>
            </p:nvSpPr>
            <p:spPr>
              <a:xfrm>
                <a:off x="392" y="1928"/>
                <a:ext cx="220" cy="231"/>
              </a:xfrm>
              <a:prstGeom prst="rect">
                <a:avLst/>
              </a:prstGeom>
              <a:noFill/>
              <a:ln w="34925">
                <a:noFill/>
              </a:ln>
            </p:spPr>
            <p:txBody>
              <a:bodyPr wrap="none" anchor="t" anchorCtr="0">
                <a:spAutoFit/>
              </a:bodyPr>
              <a:p>
                <a:r>
                  <a:rPr lang="en-US" altLang="zh-CN" b="1">
                    <a:latin typeface="VNI-Avo" pitchFamily="2" charset="0"/>
                  </a:rPr>
                  <a:t>D</a:t>
                </a:r>
                <a:endParaRPr lang="en-US" altLang="zh-CN" b="1">
                  <a:latin typeface="VNI-Avo" pitchFamily="2" charset="0"/>
                </a:endParaRPr>
              </a:p>
            </p:txBody>
          </p:sp>
          <p:sp>
            <p:nvSpPr>
              <p:cNvPr id="24619" name="Straight Connector 10329"/>
              <p:cNvSpPr/>
              <p:nvPr/>
            </p:nvSpPr>
            <p:spPr>
              <a:xfrm>
                <a:off x="805" y="1872"/>
                <a:ext cx="0" cy="11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4620" name="Straight Connector 10330"/>
              <p:cNvSpPr/>
              <p:nvPr/>
            </p:nvSpPr>
            <p:spPr>
              <a:xfrm>
                <a:off x="843" y="1874"/>
                <a:ext cx="0" cy="11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4621" name="Straight Connector 10331"/>
              <p:cNvSpPr/>
              <p:nvPr/>
            </p:nvSpPr>
            <p:spPr>
              <a:xfrm>
                <a:off x="1443" y="1876"/>
                <a:ext cx="0" cy="11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4622" name="Straight Connector 10332"/>
              <p:cNvSpPr/>
              <p:nvPr/>
            </p:nvSpPr>
            <p:spPr>
              <a:xfrm>
                <a:off x="1478" y="1875"/>
                <a:ext cx="0" cy="11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sp>
          <p:nvSpPr>
            <p:cNvPr id="24623" name="Straight Connector 10333"/>
            <p:cNvSpPr/>
            <p:nvPr/>
          </p:nvSpPr>
          <p:spPr>
            <a:xfrm>
              <a:off x="2507" y="2799"/>
              <a:ext cx="1330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624" name="Straight Connector 10334"/>
            <p:cNvSpPr/>
            <p:nvPr/>
          </p:nvSpPr>
          <p:spPr>
            <a:xfrm flipH="1">
              <a:off x="2262" y="2807"/>
              <a:ext cx="245" cy="898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625" name="Straight Connector 10335"/>
            <p:cNvSpPr/>
            <p:nvPr/>
          </p:nvSpPr>
          <p:spPr>
            <a:xfrm>
              <a:off x="2254" y="3706"/>
              <a:ext cx="1872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626" name="Straight Connector 10336"/>
            <p:cNvSpPr/>
            <p:nvPr/>
          </p:nvSpPr>
          <p:spPr>
            <a:xfrm>
              <a:off x="3202" y="2791"/>
              <a:ext cx="949" cy="931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627" name="Freeform 10337"/>
            <p:cNvSpPr/>
            <p:nvPr/>
          </p:nvSpPr>
          <p:spPr>
            <a:xfrm>
              <a:off x="3346" y="2791"/>
              <a:ext cx="49" cy="127"/>
            </a:xfrm>
            <a:custGeom>
              <a:avLst/>
              <a:gdLst/>
              <a:ahLst/>
              <a:cxnLst/>
              <a:pathLst>
                <a:path w="49" h="127">
                  <a:moveTo>
                    <a:pt x="42" y="0"/>
                  </a:moveTo>
                  <a:cubicBezTo>
                    <a:pt x="45" y="23"/>
                    <a:pt x="49" y="46"/>
                    <a:pt x="42" y="67"/>
                  </a:cubicBezTo>
                  <a:cubicBezTo>
                    <a:pt x="35" y="88"/>
                    <a:pt x="7" y="117"/>
                    <a:pt x="0" y="127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4628" name="Freeform 10338"/>
            <p:cNvSpPr/>
            <p:nvPr/>
          </p:nvSpPr>
          <p:spPr>
            <a:xfrm>
              <a:off x="3932" y="3587"/>
              <a:ext cx="83" cy="110"/>
            </a:xfrm>
            <a:custGeom>
              <a:avLst/>
              <a:gdLst/>
              <a:ahLst/>
              <a:cxnLst/>
              <a:pathLst>
                <a:path w="83" h="110">
                  <a:moveTo>
                    <a:pt x="83" y="0"/>
                  </a:moveTo>
                  <a:cubicBezTo>
                    <a:pt x="48" y="3"/>
                    <a:pt x="14" y="7"/>
                    <a:pt x="7" y="25"/>
                  </a:cubicBezTo>
                  <a:cubicBezTo>
                    <a:pt x="0" y="43"/>
                    <a:pt x="35" y="96"/>
                    <a:pt x="41" y="11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4629" name="Straight Connector 10339"/>
            <p:cNvSpPr/>
            <p:nvPr/>
          </p:nvSpPr>
          <p:spPr>
            <a:xfrm>
              <a:off x="2389" y="3248"/>
              <a:ext cx="1270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630" name="Text Box 10340"/>
            <p:cNvSpPr txBox="1"/>
            <p:nvPr/>
          </p:nvSpPr>
          <p:spPr>
            <a:xfrm>
              <a:off x="2321" y="2561"/>
              <a:ext cx="356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>
                  <a:latin typeface="Arial" panose="020B0604020202020204" pitchFamily="34" charset="0"/>
                </a:rPr>
                <a:t>M</a:t>
              </a:r>
              <a:endParaRPr lang="en-US" altLang="zh-CN" sz="2000" b="1">
                <a:latin typeface="Arial" panose="020B0604020202020204" pitchFamily="34" charset="0"/>
              </a:endParaRPr>
            </a:p>
          </p:txBody>
        </p:sp>
        <p:sp>
          <p:nvSpPr>
            <p:cNvPr id="24631" name="Text Box 10341"/>
            <p:cNvSpPr txBox="1"/>
            <p:nvPr/>
          </p:nvSpPr>
          <p:spPr>
            <a:xfrm>
              <a:off x="3069" y="2580"/>
              <a:ext cx="356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>
                  <a:latin typeface="Arial" panose="020B0604020202020204" pitchFamily="34" charset="0"/>
                </a:rPr>
                <a:t>N</a:t>
              </a:r>
              <a:endParaRPr lang="en-US" altLang="zh-CN" sz="2000" b="1">
                <a:latin typeface="Arial" panose="020B0604020202020204" pitchFamily="34" charset="0"/>
              </a:endParaRPr>
            </a:p>
          </p:txBody>
        </p:sp>
        <p:sp>
          <p:nvSpPr>
            <p:cNvPr id="24632" name="Text Box 10342"/>
            <p:cNvSpPr txBox="1"/>
            <p:nvPr/>
          </p:nvSpPr>
          <p:spPr>
            <a:xfrm>
              <a:off x="3976" y="3707"/>
              <a:ext cx="356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>
                  <a:latin typeface="Arial" panose="020B0604020202020204" pitchFamily="34" charset="0"/>
                </a:rPr>
                <a:t>P</a:t>
              </a:r>
              <a:endParaRPr lang="en-US" altLang="zh-CN" sz="2000" b="1">
                <a:latin typeface="Arial" panose="020B0604020202020204" pitchFamily="34" charset="0"/>
              </a:endParaRPr>
            </a:p>
          </p:txBody>
        </p:sp>
        <p:sp>
          <p:nvSpPr>
            <p:cNvPr id="24633" name="Text Box 10343"/>
            <p:cNvSpPr txBox="1"/>
            <p:nvPr/>
          </p:nvSpPr>
          <p:spPr>
            <a:xfrm>
              <a:off x="2078" y="3681"/>
              <a:ext cx="356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>
                  <a:latin typeface="Arial" panose="020B0604020202020204" pitchFamily="34" charset="0"/>
                </a:rPr>
                <a:t>Q</a:t>
              </a:r>
              <a:endParaRPr lang="en-US" altLang="zh-CN" sz="2000" b="1">
                <a:latin typeface="Arial" panose="020B0604020202020204" pitchFamily="34" charset="0"/>
              </a:endParaRPr>
            </a:p>
          </p:txBody>
        </p:sp>
        <p:sp>
          <p:nvSpPr>
            <p:cNvPr id="24634" name="Text Box 10344"/>
            <p:cNvSpPr txBox="1"/>
            <p:nvPr/>
          </p:nvSpPr>
          <p:spPr>
            <a:xfrm>
              <a:off x="2146" y="3081"/>
              <a:ext cx="356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>
                  <a:latin typeface="Arial" panose="020B0604020202020204" pitchFamily="34" charset="0"/>
                </a:rPr>
                <a:t>K</a:t>
              </a:r>
              <a:endParaRPr lang="en-US" altLang="zh-CN" sz="2000" b="1">
                <a:latin typeface="Arial" panose="020B0604020202020204" pitchFamily="34" charset="0"/>
              </a:endParaRPr>
            </a:p>
          </p:txBody>
        </p:sp>
        <p:sp>
          <p:nvSpPr>
            <p:cNvPr id="24635" name="Text Box 10345"/>
            <p:cNvSpPr txBox="1"/>
            <p:nvPr/>
          </p:nvSpPr>
          <p:spPr>
            <a:xfrm>
              <a:off x="3654" y="3097"/>
              <a:ext cx="356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>
                  <a:latin typeface="Arial" panose="020B0604020202020204" pitchFamily="34" charset="0"/>
                </a:rPr>
                <a:t>H</a:t>
              </a:r>
              <a:endParaRPr lang="en-US" altLang="zh-CN" sz="2000" b="1">
                <a:latin typeface="Arial" panose="020B0604020202020204" pitchFamily="34" charset="0"/>
              </a:endParaRPr>
            </a:p>
          </p:txBody>
        </p:sp>
        <p:sp>
          <p:nvSpPr>
            <p:cNvPr id="24636" name="Straight Connector 10346"/>
            <p:cNvSpPr/>
            <p:nvPr/>
          </p:nvSpPr>
          <p:spPr>
            <a:xfrm flipH="1">
              <a:off x="3388" y="2960"/>
              <a:ext cx="94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637" name="Straight Connector 10347"/>
            <p:cNvSpPr/>
            <p:nvPr/>
          </p:nvSpPr>
          <p:spPr>
            <a:xfrm flipH="1">
              <a:off x="3831" y="3395"/>
              <a:ext cx="94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638" name="Text Box 10348"/>
            <p:cNvSpPr txBox="1"/>
            <p:nvPr/>
          </p:nvSpPr>
          <p:spPr>
            <a:xfrm>
              <a:off x="2078" y="2851"/>
              <a:ext cx="508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b="1">
                  <a:latin typeface="Arial" panose="020B0604020202020204" pitchFamily="34" charset="0"/>
                </a:rPr>
                <a:t>2cm</a:t>
              </a:r>
              <a:endParaRPr lang="en-US" altLang="zh-CN" b="1">
                <a:latin typeface="Arial" panose="020B0604020202020204" pitchFamily="34" charset="0"/>
              </a:endParaRPr>
            </a:p>
          </p:txBody>
        </p:sp>
        <p:sp>
          <p:nvSpPr>
            <p:cNvPr id="24639" name="Text Box 10349"/>
            <p:cNvSpPr txBox="1"/>
            <p:nvPr/>
          </p:nvSpPr>
          <p:spPr>
            <a:xfrm>
              <a:off x="1946" y="3319"/>
              <a:ext cx="508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b="1">
                  <a:latin typeface="Arial" panose="020B0604020202020204" pitchFamily="34" charset="0"/>
                </a:rPr>
                <a:t>2cm</a:t>
              </a:r>
              <a:endParaRPr lang="en-US" altLang="zh-CN" b="1">
                <a:latin typeface="Arial" panose="020B0604020202020204" pitchFamily="34" charset="0"/>
              </a:endParaRPr>
            </a:p>
          </p:txBody>
        </p:sp>
        <p:sp>
          <p:nvSpPr>
            <p:cNvPr id="24640" name="Text Box 10350"/>
            <p:cNvSpPr txBox="1"/>
            <p:nvPr/>
          </p:nvSpPr>
          <p:spPr>
            <a:xfrm>
              <a:off x="625" y="4022"/>
              <a:ext cx="737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 err="1">
                  <a:latin typeface="Times New Roman" panose="02020603050405020304" pitchFamily="18" charset="0"/>
                </a:rPr>
                <a:t>Hình</a:t>
              </a:r>
              <a:r>
                <a:rPr lang="en-US" altLang="zh-CN" sz="2000" b="1">
                  <a:latin typeface="Times New Roman" panose="02020603050405020304" pitchFamily="18" charset="0"/>
                </a:rPr>
                <a:t> 1</a:t>
              </a:r>
              <a:endParaRPr lang="en-US" altLang="zh-CN" sz="2000" b="1">
                <a:latin typeface="Times New Roman" panose="02020603050405020304" pitchFamily="18" charset="0"/>
              </a:endParaRPr>
            </a:p>
          </p:txBody>
        </p:sp>
        <p:sp>
          <p:nvSpPr>
            <p:cNvPr id="24641" name="Text Box 10351"/>
            <p:cNvSpPr txBox="1"/>
            <p:nvPr/>
          </p:nvSpPr>
          <p:spPr>
            <a:xfrm>
              <a:off x="2832" y="3981"/>
              <a:ext cx="737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 err="1">
                  <a:latin typeface="Times New Roman" panose="02020603050405020304" pitchFamily="18" charset="0"/>
                </a:rPr>
                <a:t>Hình</a:t>
              </a:r>
              <a:r>
                <a:rPr lang="en-US" altLang="zh-CN" sz="2000" b="1">
                  <a:latin typeface="Times New Roman" panose="02020603050405020304" pitchFamily="18" charset="0"/>
                </a:rPr>
                <a:t> 2</a:t>
              </a:r>
              <a:endParaRPr lang="en-US" altLang="zh-CN" sz="2000" b="1">
                <a:latin typeface="Times New Roman" panose="02020603050405020304" pitchFamily="18" charset="0"/>
              </a:endParaRPr>
            </a:p>
          </p:txBody>
        </p:sp>
        <p:sp>
          <p:nvSpPr>
            <p:cNvPr id="24642" name="Straight Connector 10353"/>
            <p:cNvSpPr/>
            <p:nvPr/>
          </p:nvSpPr>
          <p:spPr>
            <a:xfrm>
              <a:off x="4470" y="3659"/>
              <a:ext cx="957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643" name="Straight Connector 10354"/>
            <p:cNvSpPr/>
            <p:nvPr/>
          </p:nvSpPr>
          <p:spPr>
            <a:xfrm flipH="1" flipV="1">
              <a:off x="3953" y="2490"/>
              <a:ext cx="508" cy="1169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644" name="Straight Connector 10355"/>
            <p:cNvSpPr/>
            <p:nvPr/>
          </p:nvSpPr>
          <p:spPr>
            <a:xfrm flipV="1">
              <a:off x="5435" y="2778"/>
              <a:ext cx="85" cy="881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645" name="Straight Connector 10356"/>
            <p:cNvSpPr/>
            <p:nvPr/>
          </p:nvSpPr>
          <p:spPr>
            <a:xfrm>
              <a:off x="3953" y="2490"/>
              <a:ext cx="1575" cy="288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646" name="Straight Connector 10357"/>
            <p:cNvSpPr/>
            <p:nvPr/>
          </p:nvSpPr>
          <p:spPr>
            <a:xfrm>
              <a:off x="4215" y="3100"/>
              <a:ext cx="1254" cy="127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647" name="Text Box 10358"/>
            <p:cNvSpPr txBox="1"/>
            <p:nvPr/>
          </p:nvSpPr>
          <p:spPr>
            <a:xfrm>
              <a:off x="4622" y="3943"/>
              <a:ext cx="737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 err="1">
                  <a:latin typeface="Times New Roman" panose="02020603050405020304" pitchFamily="18" charset="0"/>
                </a:rPr>
                <a:t>Hình</a:t>
              </a:r>
              <a:r>
                <a:rPr lang="en-US" altLang="zh-CN" sz="2000" b="1">
                  <a:latin typeface="Times New Roman" panose="02020603050405020304" pitchFamily="18" charset="0"/>
                </a:rPr>
                <a:t> 3</a:t>
              </a:r>
              <a:endParaRPr lang="en-US" altLang="zh-CN" sz="2000" b="1">
                <a:latin typeface="Times New Roman" panose="02020603050405020304" pitchFamily="18" charset="0"/>
              </a:endParaRPr>
            </a:p>
          </p:txBody>
        </p:sp>
        <p:sp>
          <p:nvSpPr>
            <p:cNvPr id="24648" name="Text Box 10359"/>
            <p:cNvSpPr txBox="1"/>
            <p:nvPr/>
          </p:nvSpPr>
          <p:spPr>
            <a:xfrm>
              <a:off x="3840" y="2267"/>
              <a:ext cx="415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>
                  <a:latin typeface="Arial" panose="020B0604020202020204" pitchFamily="34" charset="0"/>
                </a:rPr>
                <a:t>E</a:t>
              </a:r>
              <a:endParaRPr lang="en-US" altLang="zh-CN" sz="2000" b="1">
                <a:latin typeface="Arial" panose="020B0604020202020204" pitchFamily="34" charset="0"/>
              </a:endParaRPr>
            </a:p>
          </p:txBody>
        </p:sp>
        <p:sp>
          <p:nvSpPr>
            <p:cNvPr id="24649" name="Text Box 10360"/>
            <p:cNvSpPr txBox="1"/>
            <p:nvPr/>
          </p:nvSpPr>
          <p:spPr>
            <a:xfrm>
              <a:off x="5384" y="2549"/>
              <a:ext cx="415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>
                  <a:latin typeface="Arial" panose="020B0604020202020204" pitchFamily="34" charset="0"/>
                </a:rPr>
                <a:t>F</a:t>
              </a:r>
              <a:endParaRPr lang="en-US" altLang="zh-CN" sz="2000" b="1">
                <a:latin typeface="Arial" panose="020B0604020202020204" pitchFamily="34" charset="0"/>
              </a:endParaRPr>
            </a:p>
          </p:txBody>
        </p:sp>
        <p:sp>
          <p:nvSpPr>
            <p:cNvPr id="24650" name="Text Box 10361"/>
            <p:cNvSpPr txBox="1"/>
            <p:nvPr/>
          </p:nvSpPr>
          <p:spPr>
            <a:xfrm>
              <a:off x="5321" y="3623"/>
              <a:ext cx="415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>
                  <a:latin typeface="Arial" panose="020B0604020202020204" pitchFamily="34" charset="0"/>
                </a:rPr>
                <a:t>G</a:t>
              </a:r>
              <a:endParaRPr lang="en-US" altLang="zh-CN" sz="2000" b="1">
                <a:latin typeface="Arial" panose="020B0604020202020204" pitchFamily="34" charset="0"/>
              </a:endParaRPr>
            </a:p>
          </p:txBody>
        </p:sp>
        <p:sp>
          <p:nvSpPr>
            <p:cNvPr id="24651" name="Text Box 10362"/>
            <p:cNvSpPr txBox="1"/>
            <p:nvPr/>
          </p:nvSpPr>
          <p:spPr>
            <a:xfrm>
              <a:off x="4396" y="3649"/>
              <a:ext cx="415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>
                  <a:latin typeface="Arial" panose="020B0604020202020204" pitchFamily="34" charset="0"/>
                </a:rPr>
                <a:t>H</a:t>
              </a:r>
              <a:endParaRPr lang="en-US" altLang="zh-CN" sz="2000" b="1">
                <a:latin typeface="Arial" panose="020B0604020202020204" pitchFamily="34" charset="0"/>
              </a:endParaRPr>
            </a:p>
          </p:txBody>
        </p:sp>
        <p:sp>
          <p:nvSpPr>
            <p:cNvPr id="24652" name="Text Box 10363"/>
            <p:cNvSpPr txBox="1"/>
            <p:nvPr/>
          </p:nvSpPr>
          <p:spPr>
            <a:xfrm>
              <a:off x="4015" y="2966"/>
              <a:ext cx="415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>
                  <a:latin typeface="Arial" panose="020B0604020202020204" pitchFamily="34" charset="0"/>
                </a:rPr>
                <a:t>X</a:t>
              </a:r>
              <a:endParaRPr lang="en-US" altLang="zh-CN" sz="2000" b="1">
                <a:latin typeface="Arial" panose="020B0604020202020204" pitchFamily="34" charset="0"/>
              </a:endParaRPr>
            </a:p>
          </p:txBody>
        </p:sp>
        <p:sp>
          <p:nvSpPr>
            <p:cNvPr id="24653" name="Text Box 10364"/>
            <p:cNvSpPr txBox="1"/>
            <p:nvPr/>
          </p:nvSpPr>
          <p:spPr>
            <a:xfrm>
              <a:off x="5448" y="3125"/>
              <a:ext cx="415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>
                  <a:latin typeface="Arial" panose="020B0604020202020204" pitchFamily="34" charset="0"/>
                </a:rPr>
                <a:t>Y</a:t>
              </a:r>
              <a:endParaRPr lang="en-US" altLang="zh-CN" sz="2000" b="1">
                <a:latin typeface="Arial" panose="020B0604020202020204" pitchFamily="34" charset="0"/>
              </a:endParaRPr>
            </a:p>
          </p:txBody>
        </p:sp>
        <p:sp>
          <p:nvSpPr>
            <p:cNvPr id="24654" name="Straight Connector 10365"/>
            <p:cNvSpPr/>
            <p:nvPr/>
          </p:nvSpPr>
          <p:spPr>
            <a:xfrm flipH="1">
              <a:off x="4043" y="2789"/>
              <a:ext cx="110" cy="5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655" name="Straight Connector 10366"/>
            <p:cNvSpPr/>
            <p:nvPr/>
          </p:nvSpPr>
          <p:spPr>
            <a:xfrm flipH="1">
              <a:off x="4059" y="2829"/>
              <a:ext cx="110" cy="5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656" name="Straight Connector 10367"/>
            <p:cNvSpPr/>
            <p:nvPr/>
          </p:nvSpPr>
          <p:spPr>
            <a:xfrm flipH="1">
              <a:off x="4252" y="3298"/>
              <a:ext cx="110" cy="5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657" name="Straight Connector 10368"/>
            <p:cNvSpPr/>
            <p:nvPr/>
          </p:nvSpPr>
          <p:spPr>
            <a:xfrm flipH="1">
              <a:off x="4279" y="3333"/>
              <a:ext cx="110" cy="5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658" name="Straight Connector 10369"/>
            <p:cNvSpPr/>
            <p:nvPr/>
          </p:nvSpPr>
          <p:spPr>
            <a:xfrm>
              <a:off x="5435" y="2956"/>
              <a:ext cx="127" cy="5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659" name="Straight Connector 10371"/>
            <p:cNvSpPr/>
            <p:nvPr/>
          </p:nvSpPr>
          <p:spPr>
            <a:xfrm>
              <a:off x="5388" y="3416"/>
              <a:ext cx="127" cy="5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660" name="Freeform 10372"/>
            <p:cNvSpPr/>
            <p:nvPr/>
          </p:nvSpPr>
          <p:spPr>
            <a:xfrm>
              <a:off x="4436" y="3562"/>
              <a:ext cx="135" cy="97"/>
            </a:xfrm>
            <a:custGeom>
              <a:avLst/>
              <a:gdLst/>
              <a:ahLst/>
              <a:cxnLst/>
              <a:pathLst>
                <a:path w="135" h="97">
                  <a:moveTo>
                    <a:pt x="0" y="21"/>
                  </a:moveTo>
                  <a:cubicBezTo>
                    <a:pt x="31" y="10"/>
                    <a:pt x="62" y="0"/>
                    <a:pt x="84" y="13"/>
                  </a:cubicBezTo>
                  <a:cubicBezTo>
                    <a:pt x="106" y="26"/>
                    <a:pt x="127" y="83"/>
                    <a:pt x="135" y="97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4661" name="Freeform 10373"/>
            <p:cNvSpPr/>
            <p:nvPr/>
          </p:nvSpPr>
          <p:spPr>
            <a:xfrm>
              <a:off x="4012" y="2524"/>
              <a:ext cx="89" cy="93"/>
            </a:xfrm>
            <a:custGeom>
              <a:avLst/>
              <a:gdLst/>
              <a:ahLst/>
              <a:cxnLst/>
              <a:pathLst>
                <a:path w="89" h="93">
                  <a:moveTo>
                    <a:pt x="76" y="0"/>
                  </a:moveTo>
                  <a:cubicBezTo>
                    <a:pt x="82" y="26"/>
                    <a:pt x="89" y="53"/>
                    <a:pt x="76" y="68"/>
                  </a:cubicBezTo>
                  <a:cubicBezTo>
                    <a:pt x="63" y="83"/>
                    <a:pt x="13" y="89"/>
                    <a:pt x="0" y="93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4662" name="Freeform 10374"/>
            <p:cNvSpPr/>
            <p:nvPr/>
          </p:nvSpPr>
          <p:spPr>
            <a:xfrm>
              <a:off x="4013" y="2516"/>
              <a:ext cx="120" cy="127"/>
            </a:xfrm>
            <a:custGeom>
              <a:avLst/>
              <a:gdLst/>
              <a:ahLst/>
              <a:cxnLst/>
              <a:pathLst>
                <a:path w="120" h="127">
                  <a:moveTo>
                    <a:pt x="110" y="0"/>
                  </a:moveTo>
                  <a:cubicBezTo>
                    <a:pt x="115" y="40"/>
                    <a:pt x="120" y="81"/>
                    <a:pt x="102" y="102"/>
                  </a:cubicBezTo>
                  <a:cubicBezTo>
                    <a:pt x="84" y="123"/>
                    <a:pt x="17" y="123"/>
                    <a:pt x="0" y="127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4663" name="Text Box 10375"/>
            <p:cNvSpPr txBox="1"/>
            <p:nvPr/>
          </p:nvSpPr>
          <p:spPr>
            <a:xfrm>
              <a:off x="4063" y="2545"/>
              <a:ext cx="431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b="1">
                  <a:latin typeface="Arial" panose="020B0604020202020204" pitchFamily="34" charset="0"/>
                </a:rPr>
                <a:t>75</a:t>
              </a:r>
              <a:r>
                <a:rPr lang="en-US" altLang="zh-CN" b="1" baseline="30000">
                  <a:latin typeface="Arial" panose="020B0604020202020204" pitchFamily="34" charset="0"/>
                </a:rPr>
                <a:t>0</a:t>
              </a:r>
              <a:endParaRPr lang="en-US" altLang="zh-CN" b="1">
                <a:latin typeface="Arial" panose="020B0604020202020204" pitchFamily="34" charset="0"/>
              </a:endParaRPr>
            </a:p>
          </p:txBody>
        </p:sp>
        <p:sp>
          <p:nvSpPr>
            <p:cNvPr id="24664" name="Text Box 10376"/>
            <p:cNvSpPr txBox="1"/>
            <p:nvPr/>
          </p:nvSpPr>
          <p:spPr>
            <a:xfrm>
              <a:off x="4474" y="3421"/>
              <a:ext cx="431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b="1">
                  <a:latin typeface="Arial" panose="020B0604020202020204" pitchFamily="34" charset="0"/>
                </a:rPr>
                <a:t>110</a:t>
              </a:r>
              <a:r>
                <a:rPr lang="en-US" altLang="zh-CN" b="1" baseline="30000">
                  <a:latin typeface="Arial" panose="020B0604020202020204" pitchFamily="34" charset="0"/>
                </a:rPr>
                <a:t>0</a:t>
              </a:r>
              <a:endParaRPr lang="en-US" altLang="zh-CN" b="1">
                <a:latin typeface="Arial" panose="020B0604020202020204" pitchFamily="34" charset="0"/>
              </a:endParaRPr>
            </a:p>
          </p:txBody>
        </p:sp>
        <p:sp>
          <p:nvSpPr>
            <p:cNvPr id="24665" name="Text Box 10379"/>
            <p:cNvSpPr txBox="1"/>
            <p:nvPr/>
          </p:nvSpPr>
          <p:spPr>
            <a:xfrm>
              <a:off x="3336" y="2786"/>
              <a:ext cx="431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b="1">
                  <a:latin typeface="Arial" panose="020B0604020202020204" pitchFamily="34" charset="0"/>
                </a:rPr>
                <a:t>70</a:t>
              </a:r>
              <a:r>
                <a:rPr lang="en-US" altLang="zh-CN" b="1" baseline="30000">
                  <a:latin typeface="Arial" panose="020B0604020202020204" pitchFamily="34" charset="0"/>
                </a:rPr>
                <a:t>0</a:t>
              </a:r>
              <a:endParaRPr lang="en-US" altLang="zh-CN" b="1">
                <a:latin typeface="Arial" panose="020B0604020202020204" pitchFamily="34" charset="0"/>
              </a:endParaRPr>
            </a:p>
          </p:txBody>
        </p:sp>
        <p:sp>
          <p:nvSpPr>
            <p:cNvPr id="24666" name="Text Box 10380"/>
            <p:cNvSpPr txBox="1"/>
            <p:nvPr/>
          </p:nvSpPr>
          <p:spPr>
            <a:xfrm>
              <a:off x="3671" y="3497"/>
              <a:ext cx="431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b="1">
                  <a:latin typeface="Arial" panose="020B0604020202020204" pitchFamily="34" charset="0"/>
                </a:rPr>
                <a:t>70</a:t>
              </a:r>
              <a:r>
                <a:rPr lang="en-US" altLang="zh-CN" b="1" baseline="30000">
                  <a:latin typeface="Arial" panose="020B0604020202020204" pitchFamily="34" charset="0"/>
                </a:rPr>
                <a:t>0</a:t>
              </a:r>
              <a:endParaRPr lang="en-US" altLang="zh-CN" b="1">
                <a:latin typeface="Arial" panose="020B0604020202020204" pitchFamily="34" charset="0"/>
              </a:endParaRPr>
            </a:p>
          </p:txBody>
        </p:sp>
      </p:grpSp>
      <p:sp>
        <p:nvSpPr>
          <p:cNvPr id="2" name="Text Box 1"/>
          <p:cNvSpPr txBox="1"/>
          <p:nvPr/>
        </p:nvSpPr>
        <p:spPr>
          <a:xfrm>
            <a:off x="2473325" y="111125"/>
            <a:ext cx="2457450" cy="4603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400" err="1">
                <a:latin typeface="Times New Roman" panose="02020603050405020304" pitchFamily="18" charset="0"/>
              </a:rPr>
              <a:t>(Học SGK)</a:t>
            </a:r>
            <a:endParaRPr lang="en-US" altLang="zh-CN" sz="2400" err="1">
              <a:latin typeface="Times New Roman" panose="02020603050405020304" pitchFamily="18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385763" y="1524000"/>
            <a:ext cx="4992687" cy="83026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EF là đường trung bình của hình thang ABCD</a:t>
            </a:r>
            <a:endParaRPr lang="en-US" altLang="zh-CN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0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txEl>
                                              <p:charRg st="0" end="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2">
                                            <p:txEl>
                                              <p:charRg st="0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2">
                                            <p:txEl>
                                              <p:charRg st="0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13" grpId="0"/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1" name="Rectangles 10248"/>
          <p:cNvSpPr/>
          <p:nvPr/>
        </p:nvSpPr>
        <p:spPr>
          <a:xfrm>
            <a:off x="344488" y="147638"/>
            <a:ext cx="4079875" cy="42386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c)  </a:t>
            </a:r>
            <a:r>
              <a:rPr lang="en-US" altLang="zh-CN" sz="2400" b="1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rgbClr val="FF0000"/>
                </a:solidFill>
                <a:latin typeface="Times New Roman" panose="02020603050405020304" pitchFamily="18" charset="0"/>
              </a:rPr>
              <a:t>lí 4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zh-CN" sz="2400" b="1">
                <a:solidFill>
                  <a:srgbClr val="2B08FC"/>
                </a:solidFill>
                <a:latin typeface="Times New Roman" panose="02020603050405020304" pitchFamily="18" charset="0"/>
              </a:rPr>
              <a:t>(Tính chất)</a:t>
            </a:r>
            <a:endParaRPr lang="en-US" altLang="zh-CN" sz="2400" b="1">
              <a:solidFill>
                <a:srgbClr val="2B08FC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990600" y="571500"/>
            <a:ext cx="2457450" cy="4603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400" err="1">
                <a:latin typeface="Times New Roman" panose="02020603050405020304" pitchFamily="18" charset="0"/>
              </a:rPr>
              <a:t>(Học SGK)</a:t>
            </a:r>
            <a:endParaRPr lang="en-US" altLang="zh-CN" sz="2400" err="1">
              <a:latin typeface="Times New Roman" panose="02020603050405020304" pitchFamily="18" charset="0"/>
            </a:endParaRPr>
          </a:p>
        </p:txBody>
      </p:sp>
      <p:sp>
        <p:nvSpPr>
          <p:cNvPr id="25603" name="Straight Connector 63494"/>
          <p:cNvSpPr/>
          <p:nvPr/>
        </p:nvSpPr>
        <p:spPr>
          <a:xfrm flipH="1">
            <a:off x="6011863" y="1295400"/>
            <a:ext cx="477837" cy="1004888"/>
          </a:xfrm>
          <a:prstGeom prst="line">
            <a:avLst/>
          </a:prstGeom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604" name="Straight Connector 63495"/>
          <p:cNvSpPr/>
          <p:nvPr/>
        </p:nvSpPr>
        <p:spPr>
          <a:xfrm>
            <a:off x="6489700" y="1295400"/>
            <a:ext cx="1195388" cy="0"/>
          </a:xfrm>
          <a:prstGeom prst="line">
            <a:avLst/>
          </a:prstGeom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605" name="Straight Connector 63496"/>
          <p:cNvSpPr/>
          <p:nvPr/>
        </p:nvSpPr>
        <p:spPr>
          <a:xfrm>
            <a:off x="7685088" y="1295400"/>
            <a:ext cx="717550" cy="1004888"/>
          </a:xfrm>
          <a:prstGeom prst="line">
            <a:avLst/>
          </a:prstGeom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606" name="Straight Connector 63497"/>
          <p:cNvSpPr/>
          <p:nvPr/>
        </p:nvSpPr>
        <p:spPr>
          <a:xfrm>
            <a:off x="6011863" y="2300288"/>
            <a:ext cx="2390775" cy="0"/>
          </a:xfrm>
          <a:prstGeom prst="line">
            <a:avLst/>
          </a:prstGeom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607" name="Straight Connector 63498"/>
          <p:cNvSpPr/>
          <p:nvPr/>
        </p:nvSpPr>
        <p:spPr>
          <a:xfrm>
            <a:off x="6249988" y="1797050"/>
            <a:ext cx="1793875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608" name="Text Box 63499"/>
          <p:cNvSpPr txBox="1"/>
          <p:nvPr/>
        </p:nvSpPr>
        <p:spPr>
          <a:xfrm>
            <a:off x="6323013" y="973138"/>
            <a:ext cx="360362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>
                <a:latin typeface="Arial" panose="020B0604020202020204" pitchFamily="34" charset="0"/>
              </a:rPr>
              <a:t>A</a:t>
            </a:r>
            <a:endParaRPr lang="en-US" altLang="zh-CN" sz="2000">
              <a:latin typeface="Arial" panose="020B0604020202020204" pitchFamily="34" charset="0"/>
            </a:endParaRPr>
          </a:p>
        </p:txBody>
      </p:sp>
      <p:sp>
        <p:nvSpPr>
          <p:cNvPr id="25609" name="Text Box 63500"/>
          <p:cNvSpPr txBox="1"/>
          <p:nvPr/>
        </p:nvSpPr>
        <p:spPr>
          <a:xfrm>
            <a:off x="7504113" y="962025"/>
            <a:ext cx="360362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>
                <a:latin typeface="Arial" panose="020B0604020202020204" pitchFamily="34" charset="0"/>
              </a:rPr>
              <a:t>B</a:t>
            </a:r>
            <a:endParaRPr lang="en-US" altLang="zh-CN" sz="2000">
              <a:latin typeface="Arial" panose="020B0604020202020204" pitchFamily="34" charset="0"/>
            </a:endParaRPr>
          </a:p>
        </p:txBody>
      </p:sp>
      <p:sp>
        <p:nvSpPr>
          <p:cNvPr id="25610" name="Text Box 63501"/>
          <p:cNvSpPr txBox="1"/>
          <p:nvPr/>
        </p:nvSpPr>
        <p:spPr>
          <a:xfrm>
            <a:off x="8221663" y="2257425"/>
            <a:ext cx="360362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>
                <a:latin typeface="Arial" panose="020B0604020202020204" pitchFamily="34" charset="0"/>
              </a:rPr>
              <a:t>C</a:t>
            </a:r>
            <a:endParaRPr lang="en-US" altLang="zh-CN" sz="2000">
              <a:latin typeface="Arial" panose="020B0604020202020204" pitchFamily="34" charset="0"/>
            </a:endParaRPr>
          </a:p>
        </p:txBody>
      </p:sp>
      <p:sp>
        <p:nvSpPr>
          <p:cNvPr id="25611" name="Text Box 63502"/>
          <p:cNvSpPr txBox="1"/>
          <p:nvPr/>
        </p:nvSpPr>
        <p:spPr>
          <a:xfrm>
            <a:off x="5889625" y="2257425"/>
            <a:ext cx="360363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>
                <a:latin typeface="Arial" panose="020B0604020202020204" pitchFamily="34" charset="0"/>
              </a:rPr>
              <a:t>D</a:t>
            </a:r>
            <a:endParaRPr lang="en-US" altLang="zh-CN" sz="2000">
              <a:latin typeface="Arial" panose="020B0604020202020204" pitchFamily="34" charset="0"/>
            </a:endParaRPr>
          </a:p>
        </p:txBody>
      </p:sp>
      <p:sp>
        <p:nvSpPr>
          <p:cNvPr id="25612" name="Text Box 63503"/>
          <p:cNvSpPr txBox="1"/>
          <p:nvPr/>
        </p:nvSpPr>
        <p:spPr>
          <a:xfrm>
            <a:off x="5926138" y="1539875"/>
            <a:ext cx="360362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>
                <a:latin typeface="Arial" panose="020B0604020202020204" pitchFamily="34" charset="0"/>
              </a:rPr>
              <a:t>E</a:t>
            </a:r>
            <a:endParaRPr lang="en-US" altLang="zh-CN" sz="2000">
              <a:latin typeface="Arial" panose="020B0604020202020204" pitchFamily="34" charset="0"/>
            </a:endParaRPr>
          </a:p>
        </p:txBody>
      </p:sp>
      <p:sp>
        <p:nvSpPr>
          <p:cNvPr id="25613" name="Text Box 63504"/>
          <p:cNvSpPr txBox="1"/>
          <p:nvPr/>
        </p:nvSpPr>
        <p:spPr>
          <a:xfrm>
            <a:off x="8013700" y="1539875"/>
            <a:ext cx="360363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000">
                <a:latin typeface="Arial" panose="020B0604020202020204" pitchFamily="34" charset="0"/>
              </a:rPr>
              <a:t>F</a:t>
            </a:r>
            <a:endParaRPr lang="en-US" altLang="zh-CN" sz="2000">
              <a:latin typeface="Arial" panose="020B0604020202020204" pitchFamily="34" charset="0"/>
            </a:endParaRPr>
          </a:p>
        </p:txBody>
      </p:sp>
      <p:sp>
        <p:nvSpPr>
          <p:cNvPr id="25614" name="Straight Connector 63533"/>
          <p:cNvSpPr/>
          <p:nvPr/>
        </p:nvSpPr>
        <p:spPr>
          <a:xfrm>
            <a:off x="6018213" y="2305050"/>
            <a:ext cx="2390775" cy="0"/>
          </a:xfrm>
          <a:prstGeom prst="line">
            <a:avLst/>
          </a:prstGeom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615" name="Straight Connector 63534"/>
          <p:cNvSpPr/>
          <p:nvPr/>
        </p:nvSpPr>
        <p:spPr>
          <a:xfrm>
            <a:off x="6253163" y="1806575"/>
            <a:ext cx="1774825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616" name="Straight Connector 63535"/>
          <p:cNvSpPr/>
          <p:nvPr/>
        </p:nvSpPr>
        <p:spPr>
          <a:xfrm>
            <a:off x="6229350" y="1800225"/>
            <a:ext cx="1793875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617" name="Straight Connector 63536"/>
          <p:cNvSpPr/>
          <p:nvPr/>
        </p:nvSpPr>
        <p:spPr>
          <a:xfrm>
            <a:off x="6256338" y="1479550"/>
            <a:ext cx="215900" cy="952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618" name="Straight Connector 63537"/>
          <p:cNvSpPr/>
          <p:nvPr/>
        </p:nvSpPr>
        <p:spPr>
          <a:xfrm>
            <a:off x="6027738" y="1998663"/>
            <a:ext cx="215900" cy="952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619" name="Straight Connector 63538"/>
          <p:cNvSpPr/>
          <p:nvPr/>
        </p:nvSpPr>
        <p:spPr>
          <a:xfrm flipH="1">
            <a:off x="7737475" y="1460500"/>
            <a:ext cx="174625" cy="1079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620" name="Straight Connector 63539"/>
          <p:cNvSpPr/>
          <p:nvPr/>
        </p:nvSpPr>
        <p:spPr>
          <a:xfrm flipH="1">
            <a:off x="7788275" y="1511300"/>
            <a:ext cx="174625" cy="1079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621" name="Straight Connector 63540"/>
          <p:cNvSpPr/>
          <p:nvPr/>
        </p:nvSpPr>
        <p:spPr>
          <a:xfrm flipH="1">
            <a:off x="8089900" y="1958975"/>
            <a:ext cx="174625" cy="1079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622" name="Straight Connector 63541"/>
          <p:cNvSpPr/>
          <p:nvPr/>
        </p:nvSpPr>
        <p:spPr>
          <a:xfrm flipH="1">
            <a:off x="8140700" y="2009775"/>
            <a:ext cx="174625" cy="1079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509" name="Rectangles 63508"/>
          <p:cNvSpPr/>
          <p:nvPr/>
        </p:nvSpPr>
        <p:spPr>
          <a:xfrm>
            <a:off x="203200" y="1225550"/>
            <a:ext cx="5400675" cy="1119188"/>
          </a:xfrm>
          <a:prstGeom prst="rect">
            <a:avLst/>
          </a:prstGeom>
          <a:noFill/>
          <a:ln w="9525" cap="flat" cmpd="sng">
            <a:solidFill>
              <a:srgbClr val="A5002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pPr>
              <a:spcBef>
                <a:spcPct val="20000"/>
              </a:spcBef>
            </a:pPr>
            <a:r>
              <a:rPr lang="en-US" altLang="zh-CN" sz="2000" b="1">
                <a:latin typeface="Arial" panose="020B0604020202020204" pitchFamily="34" charset="0"/>
              </a:rPr>
              <a:t> </a:t>
            </a:r>
            <a:r>
              <a:rPr lang="en-US" altLang="zh-CN" sz="2400" err="1">
                <a:latin typeface="Times New Roman" panose="02020603050405020304" pitchFamily="18" charset="0"/>
              </a:rPr>
              <a:t>Đường</a:t>
            </a:r>
            <a:r>
              <a:rPr lang="en-US" altLang="zh-CN" sz="2400"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latin typeface="Times New Roman" panose="02020603050405020304" pitchFamily="18" charset="0"/>
              </a:rPr>
              <a:t>trung</a:t>
            </a:r>
            <a:r>
              <a:rPr lang="en-US" altLang="zh-CN" sz="2400"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latin typeface="Times New Roman" panose="02020603050405020304" pitchFamily="18" charset="0"/>
              </a:rPr>
              <a:t>bình</a:t>
            </a:r>
            <a:r>
              <a:rPr lang="en-US" altLang="zh-CN" sz="2400"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latin typeface="Times New Roman" panose="02020603050405020304" pitchFamily="18" charset="0"/>
              </a:rPr>
              <a:t>của</a:t>
            </a:r>
            <a:r>
              <a:rPr lang="en-US" altLang="zh-CN" sz="2400"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latin typeface="Times New Roman" panose="02020603050405020304" pitchFamily="18" charset="0"/>
              </a:rPr>
              <a:t>hình</a:t>
            </a:r>
            <a:r>
              <a:rPr lang="en-US" altLang="zh-CN" sz="2400"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latin typeface="Times New Roman" panose="02020603050405020304" pitchFamily="18" charset="0"/>
              </a:rPr>
              <a:t>thang</a:t>
            </a:r>
            <a:r>
              <a:rPr lang="en-US" altLang="zh-CN" sz="2400"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2B08FC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zh-CN" sz="2400">
                <a:solidFill>
                  <a:srgbClr val="2B08F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song </a:t>
            </a:r>
            <a:r>
              <a:rPr lang="en-US" altLang="zh-CN" sz="2400" err="1">
                <a:solidFill>
                  <a:srgbClr val="FF0000"/>
                </a:solidFill>
                <a:latin typeface="Times New Roman" panose="02020603050405020304" pitchFamily="18" charset="0"/>
              </a:rPr>
              <a:t>song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0000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0000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0000"/>
                </a:solidFill>
                <a:latin typeface="Times New Roman" panose="02020603050405020304" pitchFamily="18" charset="0"/>
              </a:rPr>
              <a:t>đáy</a:t>
            </a:r>
            <a:r>
              <a:rPr lang="en-US" altLang="zh-CN" sz="2400"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latin typeface="Times New Roman" panose="02020603050405020304" pitchFamily="18" charset="0"/>
              </a:rPr>
              <a:t>và</a:t>
            </a:r>
            <a:r>
              <a:rPr lang="en-US" altLang="zh-CN" sz="2400"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0000"/>
                </a:solidFill>
                <a:latin typeface="Times New Roman" panose="02020603050405020304" pitchFamily="18" charset="0"/>
              </a:rPr>
              <a:t>nửa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0000"/>
                </a:solidFill>
                <a:latin typeface="Times New Roman" panose="02020603050405020304" pitchFamily="18" charset="0"/>
              </a:rPr>
              <a:t>tổng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0000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0000"/>
                </a:solidFill>
                <a:latin typeface="Times New Roman" panose="02020603050405020304" pitchFamily="18" charset="0"/>
              </a:rPr>
              <a:t>đáy</a:t>
            </a:r>
            <a:r>
              <a:rPr lang="en-US" altLang="zh-CN" sz="2400">
                <a:latin typeface="Times New Roman" panose="02020603050405020304" pitchFamily="18" charset="0"/>
              </a:rPr>
              <a:t>.</a:t>
            </a:r>
            <a:endParaRPr lang="en-US" altLang="zh-CN" sz="2400">
              <a:latin typeface="Times New Roman" panose="02020603050405020304" pitchFamily="18" charset="0"/>
            </a:endParaRPr>
          </a:p>
        </p:txBody>
      </p:sp>
      <p:sp>
        <p:nvSpPr>
          <p:cNvPr id="63543" name="Text Box 63542"/>
          <p:cNvSpPr txBox="1"/>
          <p:nvPr/>
        </p:nvSpPr>
        <p:spPr>
          <a:xfrm>
            <a:off x="1431925" y="4800600"/>
            <a:ext cx="318452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EF// AB, EF// CD</a:t>
            </a:r>
            <a:endParaRPr lang="en-US" altLang="zh-CN" sz="2400">
              <a:latin typeface="Times New Roman" panose="02020603050405020304" pitchFamily="18" charset="0"/>
            </a:endParaRPr>
          </a:p>
        </p:txBody>
      </p:sp>
      <p:graphicFrame>
        <p:nvGraphicFramePr>
          <p:cNvPr id="63545" name="Content Placeholder 63544"/>
          <p:cNvGraphicFramePr>
            <a:graphicFrameLocks noGrp="1"/>
          </p:cNvGraphicFramePr>
          <p:nvPr>
            <p:ph/>
          </p:nvPr>
        </p:nvGraphicFramePr>
        <p:xfrm>
          <a:off x="1447800" y="5257800"/>
          <a:ext cx="1755775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913765" imgH="393700" progId="Equation.DSMT4">
                  <p:embed/>
                </p:oleObj>
              </mc:Choice>
              <mc:Fallback>
                <p:oleObj name="" r:id="rId1" imgW="913765" imgH="393700" progId="Equation.DSMT4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447800" y="5257800"/>
                        <a:ext cx="1755775" cy="709613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1063625" y="3244850"/>
            <a:ext cx="3175" cy="262255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323850" y="4572000"/>
            <a:ext cx="5086350" cy="1905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 Box 6"/>
          <p:cNvSpPr txBox="1"/>
          <p:nvPr/>
        </p:nvSpPr>
        <p:spPr>
          <a:xfrm>
            <a:off x="412750" y="3886200"/>
            <a:ext cx="779463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400">
                <a:latin typeface="Arial" panose="020B0604020202020204" pitchFamily="34" charset="0"/>
              </a:rPr>
              <a:t>GT</a:t>
            </a:r>
            <a:endParaRPr lang="en-US" altLang="zh-CN" sz="2400">
              <a:latin typeface="Arial" panose="020B0604020202020204" pitchFamily="3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412750" y="4918075"/>
            <a:ext cx="779463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400">
                <a:latin typeface="Arial" panose="020B0604020202020204" pitchFamily="34" charset="0"/>
              </a:rPr>
              <a:t>KL</a:t>
            </a:r>
            <a:endParaRPr lang="en-US" altLang="zh-CN" sz="2400">
              <a:latin typeface="Arial" panose="020B0604020202020204" pitchFamily="34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1295400" y="3578225"/>
            <a:ext cx="5080000" cy="83026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400">
                <a:latin typeface="Times New Roman" panose="02020603050405020304" pitchFamily="18" charset="0"/>
              </a:rPr>
              <a:t>Hình thang ABCD (AB // CD)</a:t>
            </a:r>
            <a:endParaRPr lang="en-US" altLang="zh-CN" sz="2400">
              <a:latin typeface="Times New Roman" panose="02020603050405020304" pitchFamily="18" charset="0"/>
            </a:endParaRPr>
          </a:p>
          <a:p>
            <a:r>
              <a:rPr lang="en-US" altLang="zh-CN" sz="2400">
                <a:latin typeface="Times New Roman" panose="02020603050405020304" pitchFamily="18" charset="0"/>
              </a:rPr>
              <a:t>AE = ED, BF = FC</a:t>
            </a:r>
            <a:endParaRPr lang="en-US" altLang="zh-CN" sz="2400">
              <a:latin typeface="Times New Roman" panose="02020603050405020304" pitchFamily="18" charset="0"/>
            </a:endParaRPr>
          </a:p>
        </p:txBody>
      </p:sp>
      <p:sp>
        <p:nvSpPr>
          <p:cNvPr id="10" name="Rectangles 10248"/>
          <p:cNvSpPr/>
          <p:nvPr/>
        </p:nvSpPr>
        <p:spPr>
          <a:xfrm>
            <a:off x="412750" y="6096000"/>
            <a:ext cx="4079875" cy="42386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Chứng minh: </a:t>
            </a:r>
            <a:r>
              <a:rPr lang="en-US" altLang="zh-CN" sz="2400">
                <a:solidFill>
                  <a:srgbClr val="2B08FC"/>
                </a:solidFill>
                <a:latin typeface="Times New Roman" panose="02020603050405020304" pitchFamily="18" charset="0"/>
              </a:rPr>
              <a:t>(Xem SGK)</a:t>
            </a:r>
            <a:endParaRPr lang="en-US" altLang="zh-CN" sz="2400">
              <a:solidFill>
                <a:srgbClr val="2B08FC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3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3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3509" grpId="0" bldLvl="0" animBg="1"/>
      <p:bldP spid="63543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7106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10163" y="1176338"/>
            <a:ext cx="2809875" cy="1800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1" name="Rectangle 4"/>
          <p:cNvSpPr/>
          <p:nvPr/>
        </p:nvSpPr>
        <p:spPr>
          <a:xfrm>
            <a:off x="841375" y="1971675"/>
            <a:ext cx="3289300" cy="3746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marL="533400" indent="-533400" eaLnBrk="1" hangingPunct="1">
              <a:spcBef>
                <a:spcPct val="20000"/>
              </a:spcBef>
            </a:pPr>
            <a:endParaRPr lang="vi-VN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47109" name="Rectangle 5"/>
          <p:cNvSpPr/>
          <p:nvPr/>
        </p:nvSpPr>
        <p:spPr>
          <a:xfrm>
            <a:off x="250825" y="1971675"/>
            <a:ext cx="590550" cy="3746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eaLnBrk="1" hangingPunct="1">
              <a:spcBef>
                <a:spcPct val="20000"/>
              </a:spcBef>
            </a:pPr>
            <a:r>
              <a:rPr lang="en-US" altLang="en-US" sz="1600" b="1" dirty="0">
                <a:latin typeface="Arial" panose="020B0604020202020204" pitchFamily="34" charset="0"/>
              </a:rPr>
              <a:t>KL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7173" name="Rectangle 6"/>
          <p:cNvSpPr/>
          <p:nvPr/>
        </p:nvSpPr>
        <p:spPr>
          <a:xfrm>
            <a:off x="841375" y="1343025"/>
            <a:ext cx="3289300" cy="6286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eaLnBrk="1" hangingPunct="1">
              <a:spcBef>
                <a:spcPct val="20000"/>
              </a:spcBef>
            </a:pPr>
            <a:endParaRPr lang="en-US" altLang="en-US" sz="16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</a:pPr>
            <a:endParaRPr lang="en-US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47111" name="Rectangle 7"/>
          <p:cNvSpPr/>
          <p:nvPr/>
        </p:nvSpPr>
        <p:spPr>
          <a:xfrm>
            <a:off x="250825" y="1343025"/>
            <a:ext cx="590550" cy="6286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eaLnBrk="1" hangingPunct="1">
              <a:spcBef>
                <a:spcPct val="20000"/>
              </a:spcBef>
            </a:pPr>
            <a:r>
              <a:rPr lang="en-US" altLang="en-US" sz="1600" b="1" dirty="0">
                <a:latin typeface="Arial" panose="020B0604020202020204" pitchFamily="34" charset="0"/>
              </a:rPr>
              <a:t>GT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7175" name="Line 8"/>
          <p:cNvSpPr/>
          <p:nvPr/>
        </p:nvSpPr>
        <p:spPr>
          <a:xfrm>
            <a:off x="250825" y="1343025"/>
            <a:ext cx="590550" cy="0"/>
          </a:xfrm>
          <a:prstGeom prst="line">
            <a:avLst/>
          </a:prstGeom>
          <a:ln w="28575">
            <a:noFill/>
          </a:ln>
        </p:spPr>
      </p:sp>
      <p:sp>
        <p:nvSpPr>
          <p:cNvPr id="7176" name="Line 10"/>
          <p:cNvSpPr/>
          <p:nvPr/>
        </p:nvSpPr>
        <p:spPr>
          <a:xfrm>
            <a:off x="250825" y="1343025"/>
            <a:ext cx="0" cy="628650"/>
          </a:xfrm>
          <a:prstGeom prst="line">
            <a:avLst/>
          </a:prstGeom>
          <a:ln w="28575">
            <a:noFill/>
          </a:ln>
        </p:spPr>
      </p:sp>
      <p:sp>
        <p:nvSpPr>
          <p:cNvPr id="7177" name="Line 11"/>
          <p:cNvSpPr/>
          <p:nvPr/>
        </p:nvSpPr>
        <p:spPr>
          <a:xfrm>
            <a:off x="4130675" y="1343025"/>
            <a:ext cx="0" cy="628650"/>
          </a:xfrm>
          <a:prstGeom prst="line">
            <a:avLst/>
          </a:prstGeom>
          <a:ln w="28575">
            <a:noFill/>
          </a:ln>
        </p:spPr>
      </p:sp>
      <p:sp>
        <p:nvSpPr>
          <p:cNvPr id="7178" name="Line 12"/>
          <p:cNvSpPr/>
          <p:nvPr/>
        </p:nvSpPr>
        <p:spPr>
          <a:xfrm>
            <a:off x="841375" y="1343025"/>
            <a:ext cx="3289300" cy="0"/>
          </a:xfrm>
          <a:prstGeom prst="line">
            <a:avLst/>
          </a:prstGeom>
          <a:ln w="28575">
            <a:noFill/>
          </a:ln>
        </p:spPr>
      </p:sp>
      <p:sp>
        <p:nvSpPr>
          <p:cNvPr id="7179" name="Line 13"/>
          <p:cNvSpPr/>
          <p:nvPr/>
        </p:nvSpPr>
        <p:spPr>
          <a:xfrm>
            <a:off x="250825" y="1971675"/>
            <a:ext cx="0" cy="374650"/>
          </a:xfrm>
          <a:prstGeom prst="line">
            <a:avLst/>
          </a:prstGeom>
          <a:ln w="28575">
            <a:noFill/>
          </a:ln>
        </p:spPr>
      </p:sp>
      <p:sp>
        <p:nvSpPr>
          <p:cNvPr id="7180" name="Line 14"/>
          <p:cNvSpPr/>
          <p:nvPr/>
        </p:nvSpPr>
        <p:spPr>
          <a:xfrm>
            <a:off x="4130675" y="1971675"/>
            <a:ext cx="0" cy="374650"/>
          </a:xfrm>
          <a:prstGeom prst="line">
            <a:avLst/>
          </a:prstGeom>
          <a:ln w="28575">
            <a:noFill/>
          </a:ln>
        </p:spPr>
      </p:sp>
      <p:sp>
        <p:nvSpPr>
          <p:cNvPr id="7181" name="Line 15"/>
          <p:cNvSpPr/>
          <p:nvPr/>
        </p:nvSpPr>
        <p:spPr>
          <a:xfrm>
            <a:off x="841375" y="2346325"/>
            <a:ext cx="3289300" cy="0"/>
          </a:xfrm>
          <a:prstGeom prst="line">
            <a:avLst/>
          </a:prstGeom>
          <a:ln w="28575">
            <a:noFill/>
          </a:ln>
        </p:spPr>
      </p:sp>
      <p:sp>
        <p:nvSpPr>
          <p:cNvPr id="47123" name="Text Box 19"/>
          <p:cNvSpPr txBox="1"/>
          <p:nvPr/>
        </p:nvSpPr>
        <p:spPr>
          <a:xfrm>
            <a:off x="133350" y="3276283"/>
            <a:ext cx="3754438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latin typeface="Arial" panose="020B0604020202020204" pitchFamily="34" charset="0"/>
              </a:rPr>
              <a:t>Gọi K là giao điểm c</a:t>
            </a:r>
            <a:r>
              <a:rPr lang="en-US" altLang="en-US" b="1" dirty="0">
                <a:latin typeface=".VnArial" panose="020B7200000000000000" pitchFamily="34" charset="0"/>
              </a:rPr>
              <a:t>ủa</a:t>
            </a:r>
            <a:r>
              <a:rPr lang="en-US" altLang="en-US" b="1" dirty="0">
                <a:latin typeface="Arial" panose="020B0604020202020204" pitchFamily="34" charset="0"/>
              </a:rPr>
              <a:t> AF và DC</a:t>
            </a:r>
            <a:r>
              <a:rPr lang="en-US" altLang="en-US" b="1" dirty="0">
                <a:latin typeface="Arial" panose="020B0604020202020204" pitchFamily="34" charset="0"/>
                <a:sym typeface="Wingdings 3" panose="05040102010807070707" pitchFamily="18" charset="2"/>
              </a:rPr>
              <a:t>                   </a:t>
            </a:r>
            <a:endParaRPr lang="en-US" altLang="en-US" b="1" dirty="0">
              <a:latin typeface="Arial" panose="020B0604020202020204" pitchFamily="34" charset="0"/>
              <a:sym typeface="Wingdings 3" panose="05040102010807070707" pitchFamily="18" charset="2"/>
            </a:endParaRPr>
          </a:p>
        </p:txBody>
      </p:sp>
      <p:sp>
        <p:nvSpPr>
          <p:cNvPr id="7183" name="Rectangle 20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7184" name="Rectangle 22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dirty="0">
              <a:latin typeface="Arial" panose="020B0604020202020204" pitchFamily="34" charset="0"/>
            </a:endParaRPr>
          </a:p>
        </p:txBody>
      </p:sp>
      <p:grpSp>
        <p:nvGrpSpPr>
          <p:cNvPr id="47165" name="Group 61"/>
          <p:cNvGrpSpPr/>
          <p:nvPr/>
        </p:nvGrpSpPr>
        <p:grpSpPr>
          <a:xfrm>
            <a:off x="935038" y="2371725"/>
            <a:ext cx="1489075" cy="571500"/>
            <a:chOff x="544" y="1440"/>
            <a:chExt cx="938" cy="360"/>
          </a:xfrm>
        </p:grpSpPr>
        <p:graphicFrame>
          <p:nvGraphicFramePr>
            <p:cNvPr id="7232" name="Object 18"/>
            <p:cNvGraphicFramePr>
              <a:graphicFrameLocks noChangeAspect="1"/>
            </p:cNvGraphicFramePr>
            <p:nvPr/>
          </p:nvGraphicFramePr>
          <p:xfrm>
            <a:off x="906" y="1440"/>
            <a:ext cx="576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2" imgW="914400" imgH="571500" progId="Equation.DSMT4">
                    <p:embed/>
                  </p:oleObj>
                </mc:Choice>
                <mc:Fallback>
                  <p:oleObj name="" r:id="rId2" imgW="914400" imgH="571500" progId="Equation.DSMT4">
                    <p:embed/>
                    <p:pic>
                      <p:nvPicPr>
                        <p:cNvPr id="0" name="Picture 3075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906" y="1440"/>
                          <a:ext cx="576" cy="36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233" name="Text Box 31"/>
            <p:cNvSpPr txBox="1"/>
            <p:nvPr/>
          </p:nvSpPr>
          <p:spPr>
            <a:xfrm>
              <a:off x="544" y="1506"/>
              <a:ext cx="476" cy="21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Arial" panose="020B0604020202020204" pitchFamily="34" charset="0"/>
                </a:rPr>
                <a:t>EF = </a:t>
              </a:r>
              <a:endParaRPr lang="en-US" altLang="en-US" sz="1600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47139" name="Line 35"/>
          <p:cNvSpPr/>
          <p:nvPr/>
        </p:nvSpPr>
        <p:spPr>
          <a:xfrm>
            <a:off x="7532688" y="2611438"/>
            <a:ext cx="1435100" cy="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40" name="Line 36"/>
          <p:cNvSpPr/>
          <p:nvPr/>
        </p:nvSpPr>
        <p:spPr>
          <a:xfrm>
            <a:off x="5810250" y="1463675"/>
            <a:ext cx="3157538" cy="1147763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41" name="Text Box 37"/>
          <p:cNvSpPr txBox="1"/>
          <p:nvPr/>
        </p:nvSpPr>
        <p:spPr>
          <a:xfrm>
            <a:off x="8745538" y="2605088"/>
            <a:ext cx="434975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latin typeface="Times New Roman" panose="02020603050405020304" pitchFamily="18" charset="0"/>
              </a:rPr>
              <a:t>K</a:t>
            </a:r>
            <a:endParaRPr lang="en-US" altLang="en-US" b="1" dirty="0">
              <a:latin typeface="Times New Roman" panose="02020603050405020304" pitchFamily="18" charset="0"/>
            </a:endParaRPr>
          </a:p>
        </p:txBody>
      </p:sp>
      <p:sp>
        <p:nvSpPr>
          <p:cNvPr id="47143" name="Text Box 39"/>
          <p:cNvSpPr txBox="1"/>
          <p:nvPr/>
        </p:nvSpPr>
        <p:spPr>
          <a:xfrm>
            <a:off x="7045325" y="1695450"/>
            <a:ext cx="479425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1400" dirty="0">
                <a:latin typeface="Arial" panose="020B0604020202020204" pitchFamily="34" charset="0"/>
              </a:rPr>
              <a:t>1</a:t>
            </a:r>
            <a:endParaRPr lang="en-US" altLang="en-US" sz="1400" dirty="0">
              <a:latin typeface="Arial" panose="020B0604020202020204" pitchFamily="34" charset="0"/>
            </a:endParaRPr>
          </a:p>
        </p:txBody>
      </p:sp>
      <p:sp>
        <p:nvSpPr>
          <p:cNvPr id="47144" name="Text Box 40"/>
          <p:cNvSpPr txBox="1"/>
          <p:nvPr/>
        </p:nvSpPr>
        <p:spPr>
          <a:xfrm>
            <a:off x="7440613" y="2054225"/>
            <a:ext cx="479425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1400" dirty="0">
                <a:latin typeface="Arial" panose="020B0604020202020204" pitchFamily="34" charset="0"/>
              </a:rPr>
              <a:t>2</a:t>
            </a:r>
            <a:endParaRPr lang="en-US" altLang="en-US" sz="1400" dirty="0">
              <a:latin typeface="Arial" panose="020B0604020202020204" pitchFamily="34" charset="0"/>
            </a:endParaRPr>
          </a:p>
        </p:txBody>
      </p:sp>
      <p:sp>
        <p:nvSpPr>
          <p:cNvPr id="47145" name="Text Box 41"/>
          <p:cNvSpPr txBox="1"/>
          <p:nvPr/>
        </p:nvSpPr>
        <p:spPr>
          <a:xfrm>
            <a:off x="7481888" y="2349500"/>
            <a:ext cx="503237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1400" dirty="0">
                <a:latin typeface="Arial" panose="020B0604020202020204" pitchFamily="34" charset="0"/>
              </a:rPr>
              <a:t>1</a:t>
            </a:r>
            <a:endParaRPr lang="en-US" altLang="en-US" sz="1400" dirty="0">
              <a:latin typeface="Arial" panose="020B0604020202020204" pitchFamily="34" charset="0"/>
            </a:endParaRPr>
          </a:p>
        </p:txBody>
      </p:sp>
      <p:pic>
        <p:nvPicPr>
          <p:cNvPr id="47146" name="Picture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4913" y="1149350"/>
            <a:ext cx="4084637" cy="18018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7147" name="Text Box 43"/>
          <p:cNvSpPr txBox="1"/>
          <p:nvPr/>
        </p:nvSpPr>
        <p:spPr>
          <a:xfrm>
            <a:off x="855663" y="1365250"/>
            <a:ext cx="3394075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b="1" dirty="0">
                <a:latin typeface="Arial" panose="020B0604020202020204" pitchFamily="34" charset="0"/>
              </a:rPr>
              <a:t>Hình thang ABCD (AB // CD)</a:t>
            </a:r>
            <a:endParaRPr lang="en-US" altLang="en-US" b="1" dirty="0">
              <a:latin typeface="Arial" panose="020B0604020202020204" pitchFamily="34" charset="0"/>
            </a:endParaRPr>
          </a:p>
        </p:txBody>
      </p:sp>
      <p:sp>
        <p:nvSpPr>
          <p:cNvPr id="7194" name="Rectangle 55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7195" name="Rectangle 56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7196" name="Rectangle 57"/>
          <p:cNvSpPr/>
          <p:nvPr/>
        </p:nvSpPr>
        <p:spPr>
          <a:xfrm>
            <a:off x="358775" y="476250"/>
            <a:ext cx="8437563" cy="739775"/>
          </a:xfrm>
          <a:prstGeom prst="rect">
            <a:avLst/>
          </a:prstGeom>
          <a:noFill/>
          <a:ln w="9525" cap="flat" cmpd="sng">
            <a:solidFill>
              <a:srgbClr val="A5002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eaLnBrk="1" hangingPunct="1">
              <a:spcBef>
                <a:spcPct val="20000"/>
              </a:spcBef>
            </a:pPr>
            <a:r>
              <a:rPr lang="en-US" altLang="en-US" sz="2000" b="1" dirty="0">
                <a:latin typeface="Arial" panose="020B0604020202020204" pitchFamily="34" charset="0"/>
              </a:rPr>
              <a:t>      Đường trung bình của hình thang thì song song với hai đáy và bằng nửa tổng hai đáy.</a:t>
            </a:r>
            <a:endParaRPr lang="en-US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47163" name="Rectangle 59"/>
          <p:cNvSpPr/>
          <p:nvPr/>
        </p:nvSpPr>
        <p:spPr>
          <a:xfrm>
            <a:off x="917575" y="2055813"/>
            <a:ext cx="20637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b="1" dirty="0">
                <a:latin typeface="Arial" panose="020B0604020202020204" pitchFamily="34" charset="0"/>
              </a:rPr>
              <a:t>EF // AB, EF // CD</a:t>
            </a:r>
            <a:endParaRPr lang="en-US" altLang="en-US" b="1" dirty="0">
              <a:latin typeface="Arial" panose="020B0604020202020204" pitchFamily="34" charset="0"/>
            </a:endParaRPr>
          </a:p>
        </p:txBody>
      </p:sp>
      <p:sp>
        <p:nvSpPr>
          <p:cNvPr id="47166" name="Rectangle 62"/>
          <p:cNvSpPr/>
          <p:nvPr/>
        </p:nvSpPr>
        <p:spPr>
          <a:xfrm>
            <a:off x="896938" y="1620838"/>
            <a:ext cx="20764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b="1" dirty="0">
                <a:latin typeface="Arial" panose="020B0604020202020204" pitchFamily="34" charset="0"/>
              </a:rPr>
              <a:t>AE = ED, BF = FC</a:t>
            </a:r>
            <a:endParaRPr lang="en-US" altLang="en-US" b="1" dirty="0">
              <a:latin typeface="Arial" panose="020B0604020202020204" pitchFamily="34" charset="0"/>
            </a:endParaRPr>
          </a:p>
        </p:txBody>
      </p:sp>
      <p:sp>
        <p:nvSpPr>
          <p:cNvPr id="47173" name="Text Box 69"/>
          <p:cNvSpPr txBox="1"/>
          <p:nvPr/>
        </p:nvSpPr>
        <p:spPr>
          <a:xfrm>
            <a:off x="4359275" y="3243263"/>
            <a:ext cx="1008063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en-US" dirty="0">
                <a:latin typeface="Arial" panose="020B0604020202020204" pitchFamily="34" charset="0"/>
              </a:rPr>
              <a:t>EF//CD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47174" name="Line 70"/>
          <p:cNvSpPr/>
          <p:nvPr/>
        </p:nvSpPr>
        <p:spPr>
          <a:xfrm flipV="1">
            <a:off x="4803775" y="3556000"/>
            <a:ext cx="0" cy="3349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grpSp>
        <p:nvGrpSpPr>
          <p:cNvPr id="47175" name="Group 71"/>
          <p:cNvGrpSpPr/>
          <p:nvPr/>
        </p:nvGrpSpPr>
        <p:grpSpPr>
          <a:xfrm>
            <a:off x="3817938" y="3819525"/>
            <a:ext cx="1909762" cy="641350"/>
            <a:chOff x="1322" y="2575"/>
            <a:chExt cx="1203" cy="404"/>
          </a:xfrm>
        </p:grpSpPr>
        <p:sp>
          <p:nvSpPr>
            <p:cNvPr id="7230" name="Text Box 72"/>
            <p:cNvSpPr txBox="1"/>
            <p:nvPr/>
          </p:nvSpPr>
          <p:spPr>
            <a:xfrm>
              <a:off x="1322" y="2575"/>
              <a:ext cx="1203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en-US" dirty="0">
                  <a:latin typeface="Arial" panose="020B0604020202020204" pitchFamily="34" charset="0"/>
                </a:rPr>
                <a:t>EF là đường TB của    ADK</a:t>
              </a:r>
              <a:endParaRPr lang="en-US" altLang="en-US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7231" name="Object 73"/>
            <p:cNvGraphicFramePr>
              <a:graphicFrameLocks noChangeAspect="1"/>
            </p:cNvGraphicFramePr>
            <p:nvPr/>
          </p:nvGraphicFramePr>
          <p:xfrm>
            <a:off x="1630" y="2754"/>
            <a:ext cx="192" cy="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" r:id="rId5" imgW="139700" imgH="165100" progId="Equation.DSMT4">
                    <p:embed/>
                  </p:oleObj>
                </mc:Choice>
                <mc:Fallback>
                  <p:oleObj name="" r:id="rId5" imgW="139700" imgH="165100" progId="Equation.DSMT4">
                    <p:embed/>
                    <p:pic>
                      <p:nvPicPr>
                        <p:cNvPr id="0" name="Picture 3076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630" y="2754"/>
                          <a:ext cx="192" cy="18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7178" name="Line 74"/>
          <p:cNvSpPr/>
          <p:nvPr/>
        </p:nvSpPr>
        <p:spPr>
          <a:xfrm flipV="1">
            <a:off x="4633913" y="4367213"/>
            <a:ext cx="0" cy="3349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7179" name="Text Box 75"/>
          <p:cNvSpPr txBox="1"/>
          <p:nvPr/>
        </p:nvSpPr>
        <p:spPr>
          <a:xfrm>
            <a:off x="3478213" y="4649788"/>
            <a:ext cx="1062037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en-US" dirty="0">
                <a:latin typeface="Arial" panose="020B0604020202020204" pitchFamily="34" charset="0"/>
              </a:rPr>
              <a:t>EA=ED 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47180" name="Text Box 76"/>
          <p:cNvSpPr txBox="1"/>
          <p:nvPr/>
        </p:nvSpPr>
        <p:spPr>
          <a:xfrm>
            <a:off x="3629025" y="4884738"/>
            <a:ext cx="57785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en-US" dirty="0">
                <a:latin typeface="Arial" panose="020B0604020202020204" pitchFamily="34" charset="0"/>
              </a:rPr>
              <a:t>(gt)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47181" name="Text Box 77"/>
          <p:cNvSpPr txBox="1"/>
          <p:nvPr/>
        </p:nvSpPr>
        <p:spPr>
          <a:xfrm>
            <a:off x="4373563" y="4656138"/>
            <a:ext cx="1317625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en-US" dirty="0">
                <a:latin typeface="Arial" panose="020B0604020202020204" pitchFamily="34" charset="0"/>
              </a:rPr>
              <a:t>và FA=FK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47182" name="Line 78"/>
          <p:cNvSpPr/>
          <p:nvPr/>
        </p:nvSpPr>
        <p:spPr>
          <a:xfrm flipV="1">
            <a:off x="5135563" y="4910138"/>
            <a:ext cx="0" cy="3349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graphicFrame>
        <p:nvGraphicFramePr>
          <p:cNvPr id="47183" name="Object 79"/>
          <p:cNvGraphicFramePr>
            <a:graphicFrameLocks noChangeAspect="1"/>
          </p:cNvGraphicFramePr>
          <p:nvPr/>
        </p:nvGraphicFramePr>
        <p:xfrm>
          <a:off x="4348163" y="5197475"/>
          <a:ext cx="1577975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7" imgW="964565" imgH="177800" progId="Equation.DSMT4">
                  <p:embed/>
                </p:oleObj>
              </mc:Choice>
              <mc:Fallback>
                <p:oleObj name="" r:id="rId7" imgW="964565" imgH="177800" progId="Equation.DSMT4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48163" y="5197475"/>
                        <a:ext cx="1577975" cy="2968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84" name="Line 80"/>
          <p:cNvSpPr/>
          <p:nvPr/>
        </p:nvSpPr>
        <p:spPr>
          <a:xfrm flipV="1">
            <a:off x="5113338" y="5422900"/>
            <a:ext cx="0" cy="3349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7186" name="Text Box 82"/>
          <p:cNvSpPr txBox="1"/>
          <p:nvPr/>
        </p:nvSpPr>
        <p:spPr>
          <a:xfrm>
            <a:off x="3713163" y="6070600"/>
            <a:ext cx="13589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en-US" dirty="0">
                <a:latin typeface="Arial" panose="020B0604020202020204" pitchFamily="34" charset="0"/>
              </a:rPr>
              <a:t>(đối đỉnh)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47187" name="Text Box 83"/>
          <p:cNvSpPr txBox="1"/>
          <p:nvPr/>
        </p:nvSpPr>
        <p:spPr>
          <a:xfrm>
            <a:off x="4881563" y="5748338"/>
            <a:ext cx="12668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en-US" sz="2400" dirty="0">
                <a:latin typeface="Arial" panose="020B0604020202020204" pitchFamily="34" charset="0"/>
              </a:rPr>
              <a:t>BF=FC;</a:t>
            </a: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47188" name="Text Box 84"/>
          <p:cNvSpPr txBox="1"/>
          <p:nvPr/>
        </p:nvSpPr>
        <p:spPr>
          <a:xfrm>
            <a:off x="5032375" y="5970588"/>
            <a:ext cx="57785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en-US" dirty="0">
                <a:latin typeface="Arial" panose="020B0604020202020204" pitchFamily="34" charset="0"/>
              </a:rPr>
              <a:t>(gt)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47190" name="Text Box 86"/>
          <p:cNvSpPr txBox="1"/>
          <p:nvPr/>
        </p:nvSpPr>
        <p:spPr>
          <a:xfrm>
            <a:off x="6018213" y="6059488"/>
            <a:ext cx="2447925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en-US" dirty="0">
                <a:latin typeface="Arial" panose="020B0604020202020204" pitchFamily="34" charset="0"/>
              </a:rPr>
              <a:t>(so le trong, AB//DK)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47191" name="Line 87"/>
          <p:cNvSpPr/>
          <p:nvPr/>
        </p:nvSpPr>
        <p:spPr>
          <a:xfrm flipV="1">
            <a:off x="5670550" y="4035425"/>
            <a:ext cx="552450" cy="127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graphicFrame>
        <p:nvGraphicFramePr>
          <p:cNvPr id="47192" name="Object 88"/>
          <p:cNvGraphicFramePr>
            <a:graphicFrameLocks noChangeAspect="1"/>
          </p:cNvGraphicFramePr>
          <p:nvPr/>
        </p:nvGraphicFramePr>
        <p:xfrm>
          <a:off x="6199188" y="3765550"/>
          <a:ext cx="8001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9" imgW="622300" imgH="393700" progId="Equation.DSMT4">
                  <p:embed/>
                </p:oleObj>
              </mc:Choice>
              <mc:Fallback>
                <p:oleObj name="" r:id="rId9" imgW="622300" imgH="393700" progId="Equation.DSMT4">
                  <p:embed/>
                  <p:pic>
                    <p:nvPicPr>
                      <p:cNvPr id="0" name="Picture 308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99188" y="3765550"/>
                        <a:ext cx="800100" cy="5683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93" name="Object 89"/>
          <p:cNvGraphicFramePr>
            <a:graphicFrameLocks noChangeAspect="1"/>
          </p:cNvGraphicFramePr>
          <p:nvPr/>
        </p:nvGraphicFramePr>
        <p:xfrm>
          <a:off x="7005638" y="3790950"/>
          <a:ext cx="105410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11" imgW="711200" imgH="393700" progId="Equation.DSMT4">
                  <p:embed/>
                </p:oleObj>
              </mc:Choice>
              <mc:Fallback>
                <p:oleObj name="" r:id="rId11" imgW="711200" imgH="393700" progId="Equation.DSMT4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005638" y="3790950"/>
                        <a:ext cx="1054100" cy="5540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94" name="Object 90"/>
          <p:cNvGraphicFramePr>
            <a:graphicFrameLocks noChangeAspect="1"/>
          </p:cNvGraphicFramePr>
          <p:nvPr/>
        </p:nvGraphicFramePr>
        <p:xfrm>
          <a:off x="8007350" y="3767138"/>
          <a:ext cx="971550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3" imgW="698500" imgH="393700" progId="Equation.DSMT4">
                  <p:embed/>
                </p:oleObj>
              </mc:Choice>
              <mc:Fallback>
                <p:oleObj name="" r:id="rId13" imgW="698500" imgH="393700" progId="Equation.DSMT4">
                  <p:embed/>
                  <p:pic>
                    <p:nvPicPr>
                      <p:cNvPr id="0" name="Picture 3079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007350" y="3767138"/>
                        <a:ext cx="971550" cy="6080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95" name="Line 91"/>
          <p:cNvSpPr/>
          <p:nvPr/>
        </p:nvSpPr>
        <p:spPr>
          <a:xfrm flipV="1">
            <a:off x="8096250" y="4176713"/>
            <a:ext cx="0" cy="3349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7196" name="Text Box 92"/>
          <p:cNvSpPr txBox="1"/>
          <p:nvPr/>
        </p:nvSpPr>
        <p:spPr>
          <a:xfrm>
            <a:off x="7639050" y="4470400"/>
            <a:ext cx="10350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en-US" dirty="0">
                <a:latin typeface="Arial" panose="020B0604020202020204" pitchFamily="34" charset="0"/>
              </a:rPr>
              <a:t>CK=AB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47197" name="Line 93"/>
          <p:cNvSpPr/>
          <p:nvPr/>
        </p:nvSpPr>
        <p:spPr>
          <a:xfrm flipV="1">
            <a:off x="5956300" y="4773613"/>
            <a:ext cx="1789113" cy="5508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grpSp>
        <p:nvGrpSpPr>
          <p:cNvPr id="47232" name="Group 128"/>
          <p:cNvGrpSpPr/>
          <p:nvPr/>
        </p:nvGrpSpPr>
        <p:grpSpPr>
          <a:xfrm>
            <a:off x="3697288" y="5745163"/>
            <a:ext cx="1687512" cy="457200"/>
            <a:chOff x="495" y="3229"/>
            <a:chExt cx="1063" cy="288"/>
          </a:xfrm>
        </p:grpSpPr>
        <p:sp>
          <p:nvSpPr>
            <p:cNvPr id="7227" name="Text Box 123"/>
            <p:cNvSpPr txBox="1"/>
            <p:nvPr/>
          </p:nvSpPr>
          <p:spPr>
            <a:xfrm>
              <a:off x="495" y="3229"/>
              <a:ext cx="1063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en-US" sz="2400" dirty="0">
                  <a:latin typeface="Times New Roman" panose="02020603050405020304" pitchFamily="18" charset="0"/>
                </a:rPr>
                <a:t>F</a:t>
              </a:r>
              <a:r>
                <a:rPr lang="en-US" altLang="en-US" sz="2400" baseline="-25000" dirty="0">
                  <a:latin typeface="Times New Roman" panose="02020603050405020304" pitchFamily="18" charset="0"/>
                </a:rPr>
                <a:t>1 </a:t>
              </a:r>
              <a:r>
                <a:rPr lang="en-US" altLang="en-US" sz="2400" dirty="0">
                  <a:latin typeface="Times New Roman" panose="02020603050405020304" pitchFamily="18" charset="0"/>
                </a:rPr>
                <a:t> =  F</a:t>
              </a:r>
              <a:r>
                <a:rPr lang="en-US" altLang="en-US" sz="2400" baseline="-25000" dirty="0">
                  <a:latin typeface="Times New Roman" panose="02020603050405020304" pitchFamily="18" charset="0"/>
                </a:rPr>
                <a:t>2</a:t>
              </a:r>
              <a:r>
                <a:rPr lang="en-US" altLang="en-US" sz="2400" dirty="0">
                  <a:latin typeface="Times New Roman" panose="02020603050405020304" pitchFamily="18" charset="0"/>
                </a:rPr>
                <a:t>;</a:t>
              </a:r>
              <a:endParaRPr lang="en-US" altLang="en-US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7228" name="Freeform 125"/>
            <p:cNvSpPr/>
            <p:nvPr/>
          </p:nvSpPr>
          <p:spPr>
            <a:xfrm>
              <a:off x="512" y="3232"/>
              <a:ext cx="210" cy="93"/>
            </a:xfrm>
            <a:custGeom>
              <a:avLst/>
              <a:gdLst/>
              <a:ahLst/>
              <a:cxnLst>
                <a:cxn ang="0">
                  <a:pos x="0" y="55"/>
                </a:cxn>
                <a:cxn ang="0">
                  <a:pos x="91" y="2"/>
                </a:cxn>
                <a:cxn ang="0">
                  <a:pos x="170" y="69"/>
                </a:cxn>
              </a:cxnLst>
              <a:pathLst>
                <a:path w="259" h="126">
                  <a:moveTo>
                    <a:pt x="0" y="102"/>
                  </a:moveTo>
                  <a:cubicBezTo>
                    <a:pt x="47" y="51"/>
                    <a:pt x="95" y="0"/>
                    <a:pt x="138" y="4"/>
                  </a:cubicBezTo>
                  <a:cubicBezTo>
                    <a:pt x="181" y="8"/>
                    <a:pt x="240" y="110"/>
                    <a:pt x="259" y="126"/>
                  </a:cubicBezTo>
                </a:path>
              </a:pathLst>
            </a:custGeom>
            <a:noFill/>
            <a:ln w="9525" cap="flat" cmpd="sng">
              <a:solidFill>
                <a:schemeClr val="tx1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29" name="Freeform 126"/>
            <p:cNvSpPr/>
            <p:nvPr/>
          </p:nvSpPr>
          <p:spPr>
            <a:xfrm>
              <a:off x="941" y="3247"/>
              <a:ext cx="210" cy="93"/>
            </a:xfrm>
            <a:custGeom>
              <a:avLst/>
              <a:gdLst/>
              <a:ahLst/>
              <a:cxnLst>
                <a:cxn ang="0">
                  <a:pos x="0" y="55"/>
                </a:cxn>
                <a:cxn ang="0">
                  <a:pos x="91" y="2"/>
                </a:cxn>
                <a:cxn ang="0">
                  <a:pos x="170" y="69"/>
                </a:cxn>
              </a:cxnLst>
              <a:pathLst>
                <a:path w="259" h="126">
                  <a:moveTo>
                    <a:pt x="0" y="102"/>
                  </a:moveTo>
                  <a:cubicBezTo>
                    <a:pt x="47" y="51"/>
                    <a:pt x="95" y="0"/>
                    <a:pt x="138" y="4"/>
                  </a:cubicBezTo>
                  <a:cubicBezTo>
                    <a:pt x="181" y="8"/>
                    <a:pt x="240" y="110"/>
                    <a:pt x="259" y="126"/>
                  </a:cubicBezTo>
                </a:path>
              </a:pathLst>
            </a:custGeom>
            <a:noFill/>
            <a:ln w="9525" cap="flat" cmpd="sng">
              <a:solidFill>
                <a:schemeClr val="tx1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7235" name="Group 131"/>
          <p:cNvGrpSpPr/>
          <p:nvPr/>
        </p:nvGrpSpPr>
        <p:grpSpPr>
          <a:xfrm>
            <a:off x="6143625" y="5705475"/>
            <a:ext cx="1236663" cy="457200"/>
            <a:chOff x="438" y="3398"/>
            <a:chExt cx="779" cy="288"/>
          </a:xfrm>
        </p:grpSpPr>
        <p:sp>
          <p:nvSpPr>
            <p:cNvPr id="7224" name="Freeform 127"/>
            <p:cNvSpPr/>
            <p:nvPr/>
          </p:nvSpPr>
          <p:spPr>
            <a:xfrm>
              <a:off x="469" y="3425"/>
              <a:ext cx="210" cy="93"/>
            </a:xfrm>
            <a:custGeom>
              <a:avLst/>
              <a:gdLst/>
              <a:ahLst/>
              <a:cxnLst>
                <a:cxn ang="0">
                  <a:pos x="0" y="55"/>
                </a:cxn>
                <a:cxn ang="0">
                  <a:pos x="91" y="2"/>
                </a:cxn>
                <a:cxn ang="0">
                  <a:pos x="170" y="69"/>
                </a:cxn>
              </a:cxnLst>
              <a:pathLst>
                <a:path w="259" h="126">
                  <a:moveTo>
                    <a:pt x="0" y="102"/>
                  </a:moveTo>
                  <a:cubicBezTo>
                    <a:pt x="47" y="51"/>
                    <a:pt x="95" y="0"/>
                    <a:pt x="138" y="4"/>
                  </a:cubicBezTo>
                  <a:cubicBezTo>
                    <a:pt x="181" y="8"/>
                    <a:pt x="240" y="110"/>
                    <a:pt x="259" y="126"/>
                  </a:cubicBezTo>
                </a:path>
              </a:pathLst>
            </a:custGeom>
            <a:noFill/>
            <a:ln w="9525" cap="flat" cmpd="sng">
              <a:solidFill>
                <a:schemeClr val="tx1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25" name="Text Box 129"/>
            <p:cNvSpPr txBox="1"/>
            <p:nvPr/>
          </p:nvSpPr>
          <p:spPr>
            <a:xfrm>
              <a:off x="438" y="3398"/>
              <a:ext cx="779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en-US" sz="2400" dirty="0">
                  <a:latin typeface="Arial" panose="020B0604020202020204" pitchFamily="34" charset="0"/>
                </a:rPr>
                <a:t>C</a:t>
              </a:r>
              <a:r>
                <a:rPr lang="en-US" altLang="en-US" sz="2400" baseline="-25000" dirty="0">
                  <a:latin typeface="Arial" panose="020B0604020202020204" pitchFamily="34" charset="0"/>
                </a:rPr>
                <a:t>1</a:t>
              </a:r>
              <a:r>
                <a:rPr lang="en-US" altLang="en-US" sz="2400" dirty="0">
                  <a:latin typeface="Arial" panose="020B0604020202020204" pitchFamily="34" charset="0"/>
                </a:rPr>
                <a:t> = B</a:t>
              </a: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7226" name="Freeform 130"/>
            <p:cNvSpPr/>
            <p:nvPr/>
          </p:nvSpPr>
          <p:spPr>
            <a:xfrm>
              <a:off x="893" y="3418"/>
              <a:ext cx="210" cy="93"/>
            </a:xfrm>
            <a:custGeom>
              <a:avLst/>
              <a:gdLst/>
              <a:ahLst/>
              <a:cxnLst>
                <a:cxn ang="0">
                  <a:pos x="0" y="55"/>
                </a:cxn>
                <a:cxn ang="0">
                  <a:pos x="91" y="2"/>
                </a:cxn>
                <a:cxn ang="0">
                  <a:pos x="170" y="69"/>
                </a:cxn>
              </a:cxnLst>
              <a:pathLst>
                <a:path w="259" h="126">
                  <a:moveTo>
                    <a:pt x="0" y="102"/>
                  </a:moveTo>
                  <a:cubicBezTo>
                    <a:pt x="47" y="51"/>
                    <a:pt x="95" y="0"/>
                    <a:pt x="138" y="4"/>
                  </a:cubicBezTo>
                  <a:cubicBezTo>
                    <a:pt x="181" y="8"/>
                    <a:pt x="240" y="110"/>
                    <a:pt x="259" y="126"/>
                  </a:cubicBezTo>
                </a:path>
              </a:pathLst>
            </a:custGeom>
            <a:noFill/>
            <a:ln w="9525" cap="flat" cmpd="sng">
              <a:solidFill>
                <a:schemeClr val="tx1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25601" name="Rectangles 10248"/>
          <p:cNvSpPr/>
          <p:nvPr/>
        </p:nvSpPr>
        <p:spPr>
          <a:xfrm>
            <a:off x="268288" y="52388"/>
            <a:ext cx="4079875" cy="42386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c)  </a:t>
            </a:r>
            <a:r>
              <a:rPr lang="en-US" altLang="zh-CN" sz="2400" b="1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rgbClr val="FF0000"/>
                </a:solidFill>
                <a:latin typeface="Times New Roman" panose="02020603050405020304" pitchFamily="18" charset="0"/>
              </a:rPr>
              <a:t>lí 4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zh-CN" sz="2400" b="1">
                <a:solidFill>
                  <a:srgbClr val="2B08FC"/>
                </a:solidFill>
                <a:latin typeface="Times New Roman" panose="02020603050405020304" pitchFamily="18" charset="0"/>
              </a:rPr>
              <a:t>(Tính chất)</a:t>
            </a:r>
            <a:endParaRPr lang="en-US" altLang="zh-CN" sz="2400" b="1">
              <a:solidFill>
                <a:srgbClr val="2B08FC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2" name="Straight Connector 1"/>
          <p:cNvCxnSpPr/>
          <p:nvPr/>
        </p:nvCxnSpPr>
        <p:spPr>
          <a:xfrm flipH="1">
            <a:off x="762000" y="1276985"/>
            <a:ext cx="10160" cy="16186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133350" y="2015490"/>
            <a:ext cx="4362450" cy="419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7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7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47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47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47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47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47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4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4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4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4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4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4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7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4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7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5" dur="500"/>
                                        <p:tgtEl>
                                          <p:spTgt spid="4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4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5" dur="500"/>
                                        <p:tgtEl>
                                          <p:spTgt spid="4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23" grpId="0"/>
      <p:bldP spid="47141" grpId="0"/>
      <p:bldP spid="47143" grpId="0"/>
      <p:bldP spid="47144" grpId="0"/>
      <p:bldP spid="47145" grpId="0"/>
      <p:bldP spid="47173" grpId="0"/>
      <p:bldP spid="47179" grpId="0"/>
      <p:bldP spid="47180" grpId="0"/>
      <p:bldP spid="47181" grpId="0"/>
      <p:bldP spid="47186" grpId="0"/>
      <p:bldP spid="47187" grpId="0"/>
      <p:bldP spid="47188" grpId="0"/>
      <p:bldP spid="47190" grpId="0"/>
      <p:bldP spid="4719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Text Box 36868"/>
          <p:cNvSpPr txBox="1"/>
          <p:nvPr/>
        </p:nvSpPr>
        <p:spPr>
          <a:xfrm>
            <a:off x="1295400" y="173038"/>
            <a:ext cx="260350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altLang="zh-CN" sz="2400" err="1">
                <a:solidFill>
                  <a:srgbClr val="2B08FC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zh-CN" sz="2400">
                <a:solidFill>
                  <a:srgbClr val="2B08FC"/>
                </a:solidFill>
                <a:latin typeface="Times New Roman" panose="02020603050405020304" pitchFamily="18" charset="0"/>
              </a:rPr>
              <a:t> x </a:t>
            </a:r>
            <a:r>
              <a:rPr lang="en-US" altLang="zh-CN" sz="2400" err="1">
                <a:solidFill>
                  <a:srgbClr val="2B08FC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zh-CN" sz="2400">
                <a:solidFill>
                  <a:srgbClr val="2B08F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2B08FC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zh-CN" sz="2400">
                <a:solidFill>
                  <a:srgbClr val="2B08F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2B08FC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zh-CN" sz="2400">
                <a:solidFill>
                  <a:srgbClr val="2B08FC"/>
                </a:solidFill>
                <a:latin typeface="Times New Roman" panose="02020603050405020304" pitchFamily="18" charset="0"/>
              </a:rPr>
              <a:t>:</a:t>
            </a:r>
            <a:endParaRPr lang="en-US" altLang="zh-CN" sz="2400">
              <a:solidFill>
                <a:srgbClr val="2B08FC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6626" name="Group 36869"/>
          <p:cNvGrpSpPr/>
          <p:nvPr/>
        </p:nvGrpSpPr>
        <p:grpSpPr>
          <a:xfrm>
            <a:off x="5768975" y="0"/>
            <a:ext cx="3171825" cy="2752725"/>
            <a:chOff x="396" y="1065"/>
            <a:chExt cx="1998" cy="1734"/>
          </a:xfrm>
        </p:grpSpPr>
        <p:sp>
          <p:nvSpPr>
            <p:cNvPr id="26627" name="Straight Connector 36870"/>
            <p:cNvSpPr/>
            <p:nvPr/>
          </p:nvSpPr>
          <p:spPr>
            <a:xfrm>
              <a:off x="864" y="2575"/>
              <a:ext cx="1344" cy="0"/>
            </a:xfrm>
            <a:prstGeom prst="line">
              <a:avLst/>
            </a:prstGeom>
            <a:ln w="349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6628" name="Straight Connector 36871"/>
            <p:cNvSpPr/>
            <p:nvPr/>
          </p:nvSpPr>
          <p:spPr>
            <a:xfrm>
              <a:off x="1548" y="1555"/>
              <a:ext cx="0" cy="1008"/>
            </a:xfrm>
            <a:prstGeom prst="line">
              <a:avLst/>
            </a:prstGeom>
            <a:ln w="349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6629" name="Straight Connector 36872"/>
            <p:cNvSpPr/>
            <p:nvPr/>
          </p:nvSpPr>
          <p:spPr>
            <a:xfrm flipV="1">
              <a:off x="864" y="1795"/>
              <a:ext cx="0" cy="768"/>
            </a:xfrm>
            <a:prstGeom prst="line">
              <a:avLst/>
            </a:prstGeom>
            <a:ln w="349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6630" name="Straight Connector 36873"/>
            <p:cNvSpPr/>
            <p:nvPr/>
          </p:nvSpPr>
          <p:spPr>
            <a:xfrm flipV="1">
              <a:off x="2208" y="1315"/>
              <a:ext cx="0" cy="1248"/>
            </a:xfrm>
            <a:prstGeom prst="line">
              <a:avLst/>
            </a:prstGeom>
            <a:ln w="349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6631" name="Straight Connector 36874"/>
            <p:cNvSpPr/>
            <p:nvPr/>
          </p:nvSpPr>
          <p:spPr>
            <a:xfrm flipV="1">
              <a:off x="876" y="1315"/>
              <a:ext cx="1344" cy="480"/>
            </a:xfrm>
            <a:prstGeom prst="line">
              <a:avLst/>
            </a:prstGeom>
            <a:ln w="349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6632" name="Straight Connector 36875"/>
            <p:cNvSpPr/>
            <p:nvPr/>
          </p:nvSpPr>
          <p:spPr>
            <a:xfrm>
              <a:off x="1836" y="1424"/>
              <a:ext cx="58" cy="40"/>
            </a:xfrm>
            <a:prstGeom prst="line">
              <a:avLst/>
            </a:prstGeom>
            <a:ln w="349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6633" name="Straight Connector 36876"/>
            <p:cNvSpPr/>
            <p:nvPr/>
          </p:nvSpPr>
          <p:spPr>
            <a:xfrm>
              <a:off x="1172" y="1656"/>
              <a:ext cx="58" cy="40"/>
            </a:xfrm>
            <a:prstGeom prst="line">
              <a:avLst/>
            </a:prstGeom>
            <a:ln w="349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6634" name="Freeform 36877"/>
            <p:cNvSpPr/>
            <p:nvPr/>
          </p:nvSpPr>
          <p:spPr>
            <a:xfrm>
              <a:off x="864" y="2496"/>
              <a:ext cx="69" cy="69"/>
            </a:xfrm>
            <a:custGeom>
              <a:avLst/>
              <a:gdLst/>
              <a:ahLst/>
              <a:cxnLst/>
              <a:pathLst>
                <a:path w="80" h="88">
                  <a:moveTo>
                    <a:pt x="0" y="0"/>
                  </a:moveTo>
                  <a:lnTo>
                    <a:pt x="80" y="0"/>
                  </a:lnTo>
                  <a:lnTo>
                    <a:pt x="80" y="88"/>
                  </a:lnTo>
                </a:path>
              </a:pathLst>
            </a:custGeom>
            <a:noFill/>
            <a:ln w="349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6635" name="Freeform 36878"/>
            <p:cNvSpPr/>
            <p:nvPr/>
          </p:nvSpPr>
          <p:spPr>
            <a:xfrm>
              <a:off x="1544" y="2496"/>
              <a:ext cx="69" cy="69"/>
            </a:xfrm>
            <a:custGeom>
              <a:avLst/>
              <a:gdLst/>
              <a:ahLst/>
              <a:cxnLst/>
              <a:pathLst>
                <a:path w="80" h="88">
                  <a:moveTo>
                    <a:pt x="0" y="0"/>
                  </a:moveTo>
                  <a:lnTo>
                    <a:pt x="80" y="0"/>
                  </a:lnTo>
                  <a:lnTo>
                    <a:pt x="80" y="88"/>
                  </a:lnTo>
                </a:path>
              </a:pathLst>
            </a:custGeom>
            <a:noFill/>
            <a:ln w="349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6636" name="Freeform 36879"/>
            <p:cNvSpPr/>
            <p:nvPr/>
          </p:nvSpPr>
          <p:spPr>
            <a:xfrm rot="-5400000">
              <a:off x="2136" y="2488"/>
              <a:ext cx="69" cy="69"/>
            </a:xfrm>
            <a:custGeom>
              <a:avLst/>
              <a:gdLst/>
              <a:ahLst/>
              <a:cxnLst/>
              <a:pathLst>
                <a:path w="80" h="88">
                  <a:moveTo>
                    <a:pt x="0" y="0"/>
                  </a:moveTo>
                  <a:lnTo>
                    <a:pt x="80" y="0"/>
                  </a:lnTo>
                  <a:lnTo>
                    <a:pt x="80" y="88"/>
                  </a:lnTo>
                </a:path>
              </a:pathLst>
            </a:custGeom>
            <a:noFill/>
            <a:ln w="349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6637" name="Text Box 36880"/>
            <p:cNvSpPr txBox="1"/>
            <p:nvPr/>
          </p:nvSpPr>
          <p:spPr>
            <a:xfrm>
              <a:off x="746" y="1545"/>
              <a:ext cx="223" cy="231"/>
            </a:xfrm>
            <a:prstGeom prst="rect">
              <a:avLst/>
            </a:prstGeom>
            <a:noFill/>
            <a:ln w="349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>
                  <a:latin typeface="VNI-Avo" pitchFamily="2" charset="0"/>
                </a:rPr>
                <a:t>A</a:t>
              </a:r>
              <a:endParaRPr lang="en-US" altLang="zh-CN">
                <a:latin typeface="VNI-Avo" pitchFamily="2" charset="0"/>
              </a:endParaRPr>
            </a:p>
          </p:txBody>
        </p:sp>
        <p:sp>
          <p:nvSpPr>
            <p:cNvPr id="26638" name="Text Box 36881"/>
            <p:cNvSpPr txBox="1"/>
            <p:nvPr/>
          </p:nvSpPr>
          <p:spPr>
            <a:xfrm>
              <a:off x="1440" y="1320"/>
              <a:ext cx="200" cy="231"/>
            </a:xfrm>
            <a:prstGeom prst="rect">
              <a:avLst/>
            </a:prstGeom>
            <a:noFill/>
            <a:ln w="349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>
                  <a:latin typeface="VNI-Avo" pitchFamily="2" charset="0"/>
                </a:rPr>
                <a:t>B</a:t>
              </a:r>
              <a:endParaRPr lang="en-US" altLang="zh-CN">
                <a:latin typeface="VNI-Avo" pitchFamily="2" charset="0"/>
              </a:endParaRPr>
            </a:p>
          </p:txBody>
        </p:sp>
        <p:sp>
          <p:nvSpPr>
            <p:cNvPr id="26639" name="Text Box 36882"/>
            <p:cNvSpPr txBox="1"/>
            <p:nvPr/>
          </p:nvSpPr>
          <p:spPr>
            <a:xfrm>
              <a:off x="2124" y="1065"/>
              <a:ext cx="234" cy="231"/>
            </a:xfrm>
            <a:prstGeom prst="rect">
              <a:avLst/>
            </a:prstGeom>
            <a:noFill/>
            <a:ln w="349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>
                  <a:latin typeface="VNI-Avo" pitchFamily="2" charset="0"/>
                </a:rPr>
                <a:t>C</a:t>
              </a:r>
              <a:endParaRPr lang="en-US" altLang="zh-CN">
                <a:latin typeface="VNI-Avo" pitchFamily="2" charset="0"/>
              </a:endParaRPr>
            </a:p>
          </p:txBody>
        </p:sp>
        <p:sp>
          <p:nvSpPr>
            <p:cNvPr id="26640" name="Text Box 36883"/>
            <p:cNvSpPr txBox="1"/>
            <p:nvPr/>
          </p:nvSpPr>
          <p:spPr>
            <a:xfrm>
              <a:off x="2136" y="2556"/>
              <a:ext cx="216" cy="231"/>
            </a:xfrm>
            <a:prstGeom prst="rect">
              <a:avLst/>
            </a:prstGeom>
            <a:noFill/>
            <a:ln w="349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>
                  <a:latin typeface="VNI-Avo" pitchFamily="2" charset="0"/>
                </a:rPr>
                <a:t>H</a:t>
              </a:r>
              <a:endParaRPr lang="en-US" altLang="zh-CN">
                <a:latin typeface="VNI-Avo" pitchFamily="2" charset="0"/>
              </a:endParaRPr>
            </a:p>
          </p:txBody>
        </p:sp>
        <p:sp>
          <p:nvSpPr>
            <p:cNvPr id="26641" name="Text Box 36884"/>
            <p:cNvSpPr txBox="1"/>
            <p:nvPr/>
          </p:nvSpPr>
          <p:spPr>
            <a:xfrm>
              <a:off x="1452" y="2568"/>
              <a:ext cx="209" cy="231"/>
            </a:xfrm>
            <a:prstGeom prst="rect">
              <a:avLst/>
            </a:prstGeom>
            <a:noFill/>
            <a:ln w="349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>
                  <a:latin typeface="VNI-Avo" pitchFamily="2" charset="0"/>
                </a:rPr>
                <a:t>E</a:t>
              </a:r>
              <a:endParaRPr lang="en-US" altLang="zh-CN">
                <a:latin typeface="VNI-Avo" pitchFamily="2" charset="0"/>
              </a:endParaRPr>
            </a:p>
          </p:txBody>
        </p:sp>
        <p:sp>
          <p:nvSpPr>
            <p:cNvPr id="26642" name="Text Box 36885"/>
            <p:cNvSpPr txBox="1"/>
            <p:nvPr/>
          </p:nvSpPr>
          <p:spPr>
            <a:xfrm>
              <a:off x="744" y="2568"/>
              <a:ext cx="224" cy="231"/>
            </a:xfrm>
            <a:prstGeom prst="rect">
              <a:avLst/>
            </a:prstGeom>
            <a:noFill/>
            <a:ln w="349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>
                  <a:latin typeface="VNI-Avo" pitchFamily="2" charset="0"/>
                </a:rPr>
                <a:t>D</a:t>
              </a:r>
              <a:endParaRPr lang="en-US" altLang="zh-CN">
                <a:latin typeface="VNI-Avo" pitchFamily="2" charset="0"/>
              </a:endParaRPr>
            </a:p>
          </p:txBody>
        </p:sp>
        <p:sp>
          <p:nvSpPr>
            <p:cNvPr id="26643" name="Text Box 36886"/>
            <p:cNvSpPr txBox="1"/>
            <p:nvPr/>
          </p:nvSpPr>
          <p:spPr>
            <a:xfrm>
              <a:off x="396" y="2028"/>
              <a:ext cx="413" cy="231"/>
            </a:xfrm>
            <a:prstGeom prst="rect">
              <a:avLst/>
            </a:prstGeom>
            <a:noFill/>
            <a:ln w="349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>
                  <a:solidFill>
                    <a:srgbClr val="2B08FC"/>
                  </a:solidFill>
                  <a:latin typeface="VNI-Avo" pitchFamily="2" charset="0"/>
                </a:rPr>
                <a:t>24m</a:t>
              </a:r>
              <a:endParaRPr lang="en-US" altLang="zh-CN">
                <a:solidFill>
                  <a:srgbClr val="2B08FC"/>
                </a:solidFill>
                <a:latin typeface="VNI-Avo" pitchFamily="2" charset="0"/>
              </a:endParaRPr>
            </a:p>
          </p:txBody>
        </p:sp>
        <p:sp>
          <p:nvSpPr>
            <p:cNvPr id="26644" name="Text Box 36887"/>
            <p:cNvSpPr txBox="1"/>
            <p:nvPr/>
          </p:nvSpPr>
          <p:spPr>
            <a:xfrm>
              <a:off x="1500" y="1968"/>
              <a:ext cx="413" cy="231"/>
            </a:xfrm>
            <a:prstGeom prst="rect">
              <a:avLst/>
            </a:prstGeom>
            <a:noFill/>
            <a:ln w="349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>
                  <a:solidFill>
                    <a:srgbClr val="2B08FC"/>
                  </a:solidFill>
                  <a:latin typeface="VNI-Avo" pitchFamily="2" charset="0"/>
                </a:rPr>
                <a:t>32m</a:t>
              </a:r>
              <a:endParaRPr lang="en-US" altLang="zh-CN">
                <a:solidFill>
                  <a:srgbClr val="2B08FC"/>
                </a:solidFill>
                <a:latin typeface="VNI-Avo" pitchFamily="2" charset="0"/>
              </a:endParaRPr>
            </a:p>
          </p:txBody>
        </p:sp>
        <p:sp>
          <p:nvSpPr>
            <p:cNvPr id="26645" name="Text Box 36888"/>
            <p:cNvSpPr txBox="1"/>
            <p:nvPr/>
          </p:nvSpPr>
          <p:spPr>
            <a:xfrm>
              <a:off x="2208" y="1824"/>
              <a:ext cx="186" cy="231"/>
            </a:xfrm>
            <a:prstGeom prst="rect">
              <a:avLst/>
            </a:prstGeom>
            <a:noFill/>
            <a:ln w="349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>
                  <a:solidFill>
                    <a:srgbClr val="2B08FC"/>
                  </a:solidFill>
                  <a:latin typeface="VNI-Avo" pitchFamily="2" charset="0"/>
                </a:rPr>
                <a:t>x</a:t>
              </a:r>
              <a:endParaRPr lang="en-US" altLang="zh-CN">
                <a:solidFill>
                  <a:srgbClr val="2B08FC"/>
                </a:solidFill>
                <a:latin typeface="VNI-Avo" pitchFamily="2" charset="0"/>
              </a:endParaRPr>
            </a:p>
          </p:txBody>
        </p:sp>
      </p:grpSp>
      <p:sp>
        <p:nvSpPr>
          <p:cNvPr id="26646" name="Text Box 36930"/>
          <p:cNvSpPr txBox="1"/>
          <p:nvPr/>
        </p:nvSpPr>
        <p:spPr>
          <a:xfrm>
            <a:off x="376238" y="90488"/>
            <a:ext cx="715962" cy="46037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A50021"/>
                </a:solidFill>
                <a:latin typeface="Arial" panose="020B0604020202020204" pitchFamily="34" charset="0"/>
              </a:rPr>
              <a:t>?5</a:t>
            </a:r>
            <a:endParaRPr lang="en-US" altLang="zh-CN" sz="2400" b="1">
              <a:solidFill>
                <a:srgbClr val="A50021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-525462" y="539750"/>
            <a:ext cx="5353050" cy="8286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r"/>
            <a:r>
              <a:rPr lang="en-US" altLang="zh-CN" sz="2400">
                <a:latin typeface="Times New Roman" panose="02020603050405020304" pitchFamily="18" charset="0"/>
              </a:rPr>
              <a:t>Ta có: AD // BE // CH  (Cùng vuông                 góc với DH)</a:t>
            </a:r>
            <a:endParaRPr lang="en-US" altLang="zh-CN" sz="2400">
              <a:latin typeface="Times New Roman" panose="02020603050405020304" pitchFamily="18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52400" y="1685925"/>
            <a:ext cx="6153150" cy="119856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400">
                <a:latin typeface="Times New Roman" panose="02020603050405020304" pitchFamily="18" charset="0"/>
              </a:rPr>
              <a:t>Xét hình thang ADHC có:</a:t>
            </a:r>
            <a:endParaRPr lang="en-US" altLang="zh-CN" sz="2400">
              <a:latin typeface="Times New Roman" panose="02020603050405020304" pitchFamily="18" charset="0"/>
            </a:endParaRPr>
          </a:p>
          <a:p>
            <a:r>
              <a:rPr lang="en-US" altLang="zh-CN" sz="2400">
                <a:latin typeface="Times New Roman" panose="02020603050405020304" pitchFamily="18" charset="0"/>
              </a:rPr>
              <a:t>                          AB = BC  (gt)</a:t>
            </a:r>
            <a:endParaRPr lang="en-US" altLang="zh-CN" sz="2400">
              <a:latin typeface="Times New Roman" panose="02020603050405020304" pitchFamily="18" charset="0"/>
            </a:endParaRPr>
          </a:p>
          <a:p>
            <a:r>
              <a:rPr lang="en-US" altLang="zh-CN" sz="2400">
                <a:latin typeface="Times New Roman" panose="02020603050405020304" pitchFamily="18" charset="0"/>
              </a:rPr>
              <a:t>                          BE // AD, BE // CH  (cmt)</a:t>
            </a:r>
            <a:endParaRPr lang="en-US" altLang="zh-CN" sz="2400">
              <a:latin typeface="Times New Roman" panose="02020603050405020304" pitchFamily="18" charset="0"/>
            </a:endParaRPr>
          </a:p>
        </p:txBody>
      </p:sp>
      <p:sp>
        <p:nvSpPr>
          <p:cNvPr id="7" name="Text Box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2654" y="3657535"/>
            <a:ext cx="6004560" cy="617851"/>
          </a:xfrm>
          <a:prstGeom prst="rect">
            <a:avLst/>
          </a:prstGeom>
          <a:blipFill rotWithShape="0">
            <a:blip r:embed="rId1"/>
            <a:stretch>
              <a:fillRect l="-4" t="-92" r="4" b="92"/>
            </a:stretch>
          </a:blipFill>
        </p:spPr>
        <p:txBody>
          <a:bodyPr/>
          <a:lstStyle/>
          <a:p>
            <a:r>
              <a:rPr lang="en-US" altLang="en-US" noProof="1">
                <a:noFill/>
                <a:latin typeface="Arial" panose="020B0604020202020204" pitchFamily="34" charset="0"/>
                <a:ea typeface="+mn-ea"/>
                <a:cs typeface="+mn-cs"/>
              </a:rPr>
              <a:t> </a:t>
            </a:r>
            <a:endParaRPr lang="en-US" altLang="en-US" noProof="1">
              <a:noFill/>
            </a:endParaRPr>
          </a:p>
        </p:txBody>
      </p:sp>
      <p:sp>
        <p:nvSpPr>
          <p:cNvPr id="8" name="Text Box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2654" y="4342696"/>
            <a:ext cx="2456815" cy="777240"/>
          </a:xfrm>
          <a:prstGeom prst="rect">
            <a:avLst/>
          </a:prstGeom>
          <a:blipFill rotWithShape="0">
            <a:blip r:embed="rId2"/>
            <a:stretch>
              <a:fillRect l="-10" t="-73" r="10" b="73"/>
            </a:stretch>
          </a:blipFill>
        </p:spPr>
        <p:txBody>
          <a:bodyPr/>
          <a:lstStyle/>
          <a:p>
            <a:r>
              <a:rPr lang="en-US" altLang="en-US" noProof="1">
                <a:noFill/>
                <a:latin typeface="Arial" panose="020B0604020202020204" pitchFamily="34" charset="0"/>
                <a:ea typeface="+mn-ea"/>
                <a:cs typeface="+mn-cs"/>
              </a:rPr>
              <a:t> </a:t>
            </a:r>
            <a:endParaRPr lang="en-US" altLang="en-US" noProof="1">
              <a:noFill/>
            </a:endParaRPr>
          </a:p>
        </p:txBody>
      </p:sp>
      <p:sp>
        <p:nvSpPr>
          <p:cNvPr id="25629" name="Text Box 8"/>
          <p:cNvSpPr txBox="1">
            <a:spLocks noRot="1" noChangeAspect="1" noEditPoints="1" noTextEdit="1"/>
          </p:cNvSpPr>
          <p:nvPr/>
        </p:nvSpPr>
        <p:spPr>
          <a:xfrm>
            <a:off x="447675" y="5186363"/>
            <a:ext cx="3365500" cy="1200150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  <a:ln w="9525">
            <a:noFill/>
          </a:ln>
        </p:spPr>
        <p:txBody>
          <a:bodyPr anchor="t" anchorCtr="0"/>
          <a:p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2" name="Text 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14654" y="2819336"/>
            <a:ext cx="2486660" cy="429895"/>
          </a:xfrm>
          <a:prstGeom prst="rect">
            <a:avLst/>
          </a:prstGeom>
          <a:blipFill rotWithShape="0">
            <a:blip r:embed="rId4"/>
            <a:stretch>
              <a:fillRect l="-10" t="-133" r="10" b="133"/>
            </a:stretch>
          </a:blipFill>
        </p:spPr>
        <p:txBody>
          <a:bodyPr/>
          <a:lstStyle/>
          <a:p>
            <a:r>
              <a:rPr lang="en-US" altLang="en-US" noProof="1">
                <a:noFill/>
                <a:latin typeface="Arial" panose="020B0604020202020204" pitchFamily="34" charset="0"/>
                <a:ea typeface="+mn-ea"/>
                <a:cs typeface="+mn-cs"/>
              </a:rPr>
              <a:t> </a:t>
            </a:r>
            <a:endParaRPr lang="en-US" altLang="en-US" noProof="1">
              <a:noFill/>
            </a:endParaRPr>
          </a:p>
        </p:txBody>
      </p:sp>
      <p:sp>
        <p:nvSpPr>
          <p:cNvPr id="10" name="Text 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04800" y="1339850"/>
            <a:ext cx="5770562" cy="460375"/>
          </a:xfrm>
          <a:prstGeom prst="rect">
            <a:avLst/>
          </a:prstGeom>
          <a:blipFill rotWithShape="0">
            <a:blip r:embed="rId5"/>
            <a:stretch>
              <a:fillRect r="6"/>
            </a:stretch>
          </a:blipFill>
          <a:ln w="9525">
            <a:noFill/>
          </a:ln>
        </p:spPr>
        <p:txBody>
          <a:bodyPr/>
          <a:lstStyle/>
          <a:p>
            <a:r>
              <a:rPr lang="en-US" altLang="en-US" noProof="1">
                <a:noFill/>
                <a:latin typeface="Arial" panose="020B0604020202020204" pitchFamily="34" charset="0"/>
                <a:ea typeface="+mn-ea"/>
                <a:cs typeface="+mn-cs"/>
              </a:rPr>
              <a:t> </a:t>
            </a:r>
            <a:endParaRPr lang="en-US" altLang="en-US" noProof="1">
              <a:noFill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3044825" y="5867400"/>
            <a:ext cx="68897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400">
                <a:latin typeface="Times New Roman" panose="02020603050405020304" pitchFamily="18" charset="0"/>
              </a:rPr>
              <a:t>(m)</a:t>
            </a:r>
            <a:endParaRPr lang="en-US" altLang="zh-CN" sz="2400">
              <a:latin typeface="Times New Roman" panose="02020603050405020304" pitchFamily="18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152400" y="3215640"/>
            <a:ext cx="69850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=&gt; BE là đường trung bình của hình thang ADHC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0" end="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4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charRg st="24" end="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64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charRg st="64" end="1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25629" grpId="0" animBg="1"/>
      <p:bldP spid="10" grpId="0"/>
      <p:bldP spid="11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667000" y="304800"/>
            <a:ext cx="289242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NHÀ</a:t>
            </a:r>
            <a:endParaRPr lang="en-US" sz="4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25" name="Text Box 36868"/>
          <p:cNvSpPr txBox="1"/>
          <p:nvPr/>
        </p:nvSpPr>
        <p:spPr>
          <a:xfrm>
            <a:off x="381000" y="1143000"/>
            <a:ext cx="5658485" cy="829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400" err="1">
                <a:solidFill>
                  <a:srgbClr val="2B08FC"/>
                </a:solidFill>
                <a:latin typeface="Times New Roman" panose="02020603050405020304" pitchFamily="18" charset="0"/>
              </a:rPr>
              <a:t>-Học lí thuyết</a:t>
            </a:r>
            <a:endParaRPr lang="en-US" altLang="zh-CN" sz="2400" err="1">
              <a:solidFill>
                <a:srgbClr val="2B08FC"/>
              </a:solidFill>
              <a:latin typeface="Times New Roman" panose="02020603050405020304" pitchFamily="18" charset="0"/>
            </a:endParaRPr>
          </a:p>
          <a:p>
            <a:r>
              <a:rPr lang="en-US" altLang="zh-CN" sz="2400">
                <a:solidFill>
                  <a:srgbClr val="2B08FC"/>
                </a:solidFill>
                <a:latin typeface="Times New Roman" panose="02020603050405020304" pitchFamily="18" charset="0"/>
              </a:rPr>
              <a:t>-Làm BT 23, 24, 25 SGK tr 80</a:t>
            </a:r>
            <a:endParaRPr lang="en-US" altLang="zh-CN" sz="2400">
              <a:solidFill>
                <a:srgbClr val="2B08FC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2139</Words>
  <Application>WPS Presentation</Application>
  <PresentationFormat/>
  <Paragraphs>335</Paragraphs>
  <Slides>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3</vt:i4>
      </vt:variant>
      <vt:variant>
        <vt:lpstr>嵌入 OLE 服务器</vt:lpstr>
      </vt:variant>
      <vt:variant>
        <vt:i4>10</vt:i4>
      </vt:variant>
      <vt:variant>
        <vt:lpstr>幻灯片标题</vt:lpstr>
      </vt:variant>
      <vt:variant>
        <vt:i4>9</vt:i4>
      </vt:variant>
    </vt:vector>
  </HeadingPairs>
  <TitlesOfParts>
    <vt:vector size="34" baseType="lpstr">
      <vt:lpstr>Arial</vt:lpstr>
      <vt:lpstr>SimSun</vt:lpstr>
      <vt:lpstr>Wingdings</vt:lpstr>
      <vt:lpstr>Times New Roman</vt:lpstr>
      <vt:lpstr>.VnBodoniH</vt:lpstr>
      <vt:lpstr>VNI-Avo</vt:lpstr>
      <vt:lpstr>Segoe Print</vt:lpstr>
      <vt:lpstr>Microsoft YaHei</vt:lpstr>
      <vt:lpstr>Arial Unicode MS</vt:lpstr>
      <vt:lpstr>Calibri</vt:lpstr>
      <vt:lpstr>.VnArial</vt:lpstr>
      <vt:lpstr>Wingdings 3</vt:lpstr>
      <vt:lpstr>Default Design</vt:lpstr>
      <vt:lpstr>1_Default Design</vt:lpstr>
      <vt:lpstr>3_Default Design</vt:lpstr>
      <vt:lpstr>PowerPoint.Slide.8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280</cp:revision>
  <dcterms:created xsi:type="dcterms:W3CDTF">2008-05-20T09:31:00Z</dcterms:created>
  <dcterms:modified xsi:type="dcterms:W3CDTF">2021-10-08T09:11:27Z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1033-11.2.0.10323</vt:lpwstr>
  </property>
  <property fmtid="{D5CDD505-2E9C-101B-9397-08002B2CF9AE}" pid="3" name="ICV">
    <vt:lpwstr>9BC1514DD86940A8B0F11C1CBA067ECE</vt:lpwstr>
  </property>
</Properties>
</file>